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7973"/>
    <a:srgbClr val="760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17" autoAdjust="0"/>
  </p:normalViewPr>
  <p:slideViewPr>
    <p:cSldViewPr>
      <p:cViewPr>
        <p:scale>
          <a:sx n="80" d="100"/>
          <a:sy n="80" d="100"/>
        </p:scale>
        <p:origin x="-72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D21B7-A116-4370-8D3D-B1966C9E3F3A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B3EAB-45C2-4E5C-8349-E98E2C4EBE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73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B3EAB-45C2-4E5C-8349-E98E2C4EBE4B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61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32B51C-66B4-47B7-BB44-1FBF272ABCC7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41C934-846D-48C2-8907-B91E0FD08C08}" type="datetimeFigureOut">
              <a:rPr lang="es-MX" smtClean="0"/>
              <a:t>30/08/2017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0"/>
          <a:stretch/>
        </p:blipFill>
        <p:spPr>
          <a:xfrm rot="10800000">
            <a:off x="0" y="0"/>
            <a:ext cx="6804248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03648" y="3429000"/>
            <a:ext cx="4856584" cy="55091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Rodolfo Luthe, </a:t>
            </a:r>
            <a:r>
              <a:rPr lang="pt-B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Researcher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, </a:t>
            </a:r>
            <a:r>
              <a:rPr lang="pt-B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Ph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. D.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7424" y="2132856"/>
            <a:ext cx="6400800" cy="12325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60519"/>
                </a:solidFill>
                <a:latin typeface="Calibri Light" pitchFamily="34" charset="0"/>
              </a:rPr>
              <a:t>Process Manual</a:t>
            </a:r>
            <a:r>
              <a:rPr lang="en-US" sz="4400" dirty="0" smtClean="0">
                <a:solidFill>
                  <a:srgbClr val="760519"/>
                </a:solidFill>
                <a:latin typeface="Calibri Light" pitchFamily="34" charset="0"/>
              </a:rPr>
              <a:t/>
            </a:r>
            <a:br>
              <a:rPr lang="en-US" sz="4400" dirty="0" smtClean="0">
                <a:solidFill>
                  <a:srgbClr val="760519"/>
                </a:solidFill>
                <a:latin typeface="Calibri Light" pitchFamily="34" charset="0"/>
              </a:rPr>
            </a:br>
            <a:r>
              <a:rPr lang="en-US" sz="3200" dirty="0" smtClean="0">
                <a:solidFill>
                  <a:srgbClr val="760519"/>
                </a:solidFill>
                <a:latin typeface="Calibri Light" pitchFamily="34" charset="0"/>
              </a:rPr>
              <a:t>The XXI Century </a:t>
            </a:r>
            <a:r>
              <a:rPr lang="en-US" sz="3200" dirty="0" smtClean="0">
                <a:solidFill>
                  <a:srgbClr val="760519"/>
                </a:solidFill>
                <a:latin typeface="Calibri Light" pitchFamily="34" charset="0"/>
              </a:rPr>
              <a:t>Entrepreneur</a:t>
            </a:r>
            <a:endParaRPr lang="en-US" sz="3100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0"/>
            <a:ext cx="2376264" cy="685800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2841"/>
            <a:ext cx="2407901" cy="1203951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56" y="394031"/>
            <a:ext cx="4023368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7"/>
            <a:ext cx="7427168" cy="3024336"/>
          </a:xfrm>
        </p:spPr>
        <p:txBody>
          <a:bodyPr anchor="t">
            <a:normAutofit/>
          </a:bodyPr>
          <a:lstStyle/>
          <a:p>
            <a:pPr marL="0" indent="0" algn="just">
              <a:buClr>
                <a:srgbClr val="760519"/>
              </a:buClr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research we have done about happiness, allowed us to develop a math model, as a result of studying real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cases.</a:t>
            </a:r>
          </a:p>
          <a:p>
            <a:pPr marL="0" indent="0" algn="just">
              <a:buClr>
                <a:srgbClr val="760519"/>
              </a:buClr>
              <a:buNone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 illustrative case is shown below.</a:t>
            </a:r>
          </a:p>
          <a:p>
            <a:pPr marL="0" indent="0">
              <a:buClr>
                <a:srgbClr val="760519"/>
              </a:buClr>
              <a:buNone/>
            </a:pPr>
            <a:endParaRPr lang="es-MX" sz="2000" dirty="0" smtClean="0"/>
          </a:p>
          <a:p>
            <a:pPr>
              <a:buClr>
                <a:srgbClr val="760519"/>
              </a:buClr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Margot wants to help her boyfriend</a:t>
            </a:r>
          </a:p>
          <a:p>
            <a:pPr>
              <a:buClr>
                <a:srgbClr val="760519"/>
              </a:buClr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Testimony: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Antonio Hernández, Tijuana, Mexico</a:t>
            </a:r>
          </a:p>
          <a:p>
            <a:pPr marL="0" indent="0" algn="just">
              <a:buClr>
                <a:srgbClr val="760519"/>
              </a:buClr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situation of a normal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family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good education, good schools and a good quality of life is presented.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Happiness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119463"/>
          </a:xfrm>
        </p:spPr>
        <p:txBody>
          <a:bodyPr anchor="t">
            <a:normAutofit/>
          </a:bodyPr>
          <a:lstStyle/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Margot has three brothers, she finished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high school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decided to wait some time before deciding to study or work. At this time she met a boy, later her boyfriend, sleeping together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boyfriend has a bad relationship with his stepfather, leaving his house, and where he works there was a cut in personnel and ended without a job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Margot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a good heart, giving him food from her home and telling her parents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they are generous, as religion indicates, they should provide her boyfriend with roof and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board. The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parents do not accept and Margot turns in a bad mood with them. She doesn’t tell them about a new job, sometimes not sleeping at home and is coarse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She tells them to rent a room to her boyfriend and they don’t accept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60519"/>
                </a:solidFill>
                <a:latin typeface="Calibri Light" pitchFamily="34" charset="0"/>
              </a:rPr>
              <a:t>Happiness</a:t>
            </a:r>
            <a:endParaRPr lang="es-MX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119463"/>
          </a:xfrm>
        </p:spPr>
        <p:txBody>
          <a:bodyPr anchor="t">
            <a:normAutofit/>
          </a:bodyPr>
          <a:lstStyle/>
          <a:p>
            <a:pPr algn="just">
              <a:buClr>
                <a:srgbClr val="760519"/>
              </a:buClr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weeks later she tells them that they bought a car and that her boyfriend is going to sleep there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Margot parents are in their fifties and they think things where very different when they were in their twenties, Margot’s age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Margot’s grandparents are 75 year old, and they are very firm saying that the respect to a person and his dignity was very important at Margot’s age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Margot’s mom asks for help to the Family Wisdom Board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math model to evaluate happiness is the result of our research, being the model of a person: Spirit, mind, body, Mental order, Nature, Being a leader, Perfect Being, Saint Being, Objective decision, Subjective decision.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60519"/>
                </a:solidFill>
                <a:latin typeface="Calibri Light" pitchFamily="34" charset="0"/>
              </a:rPr>
              <a:t>Happiness</a:t>
            </a:r>
            <a:endParaRPr lang="es-MX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8820472" y="0"/>
            <a:ext cx="32352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20 years old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747819"/>
              </p:ext>
            </p:extLst>
          </p:nvPr>
        </p:nvGraphicFramePr>
        <p:xfrm>
          <a:off x="179512" y="764704"/>
          <a:ext cx="8802720" cy="5180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/>
                <a:gridCol w="792088"/>
                <a:gridCol w="720080"/>
                <a:gridCol w="720080"/>
                <a:gridCol w="720080"/>
                <a:gridCol w="720080"/>
                <a:gridCol w="720080"/>
                <a:gridCol w="792088"/>
                <a:gridCol w="792088"/>
                <a:gridCol w="80983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Model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Margot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Boyfr.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Gr. p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Gr. m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Father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Mom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Couple1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Couple2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/>
                        <a:t>Couple3</a:t>
                      </a:r>
                      <a:endParaRPr lang="en-US" sz="1400" noProof="0"/>
                    </a:p>
                  </a:txBody>
                  <a:tcPr>
                    <a:solidFill>
                      <a:srgbClr val="76051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1.- Spirit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115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2.- Mind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45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125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3.- Body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45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190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4.- Mental Order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180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5.- Nature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180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6.- Leader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190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7.- Perfect Being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190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8.- Saint Being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170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9.- Obj. Decision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40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35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120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10.- </a:t>
                      </a:r>
                      <a:r>
                        <a:rPr lang="en-US" baseline="0" noProof="0" smtClean="0"/>
                        <a:t>Sub. Decision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40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30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50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165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80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Average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23.5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21.2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81.5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82.5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82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45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164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149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Happiness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78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76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64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79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154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143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Brain Capacity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0.7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1.1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14.4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13.9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9.5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13.4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28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23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79512" y="6093297"/>
            <a:ext cx="8003232" cy="432047"/>
          </a:xfrm>
        </p:spPr>
        <p:txBody>
          <a:bodyPr anchor="t">
            <a:normAutofit/>
          </a:bodyPr>
          <a:lstStyle/>
          <a:p>
            <a:pPr marL="0" indent="0" algn="just">
              <a:buClr>
                <a:srgbClr val="760519"/>
              </a:buClr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*Data is in %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7"/>
            <a:ext cx="8003232" cy="3024336"/>
          </a:xfrm>
        </p:spPr>
        <p:txBody>
          <a:bodyPr anchor="t">
            <a:normAutofit/>
          </a:bodyPr>
          <a:lstStyle/>
          <a:p>
            <a:pPr marL="0" indent="0" algn="just">
              <a:buClr>
                <a:srgbClr val="760519"/>
              </a:buClr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model to evaluate happiness is the following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 algn="just">
              <a:buClr>
                <a:srgbClr val="760519"/>
              </a:buClr>
              <a:buNone/>
            </a:pPr>
            <a:endParaRPr lang="es-MX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Clr>
                <a:srgbClr val="760519"/>
              </a:buClr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Happiness = (Spirit + Perfect Being + Saint Being + Objective Decision)/4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60519"/>
                </a:solidFill>
                <a:latin typeface="Calibri Light" pitchFamily="34" charset="0"/>
              </a:rPr>
              <a:t>Happiness</a:t>
            </a:r>
            <a:endParaRPr lang="es-MX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119463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allows us to observe empirically happiness and to present a math model for its evaluation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equation elements indicate that the first three elements are validated with Carlos Llano definition, saying that a man is defined by his spirit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objective decision orients the use of our intelligence towards seeking the truth. The other way is the subjective decision based in the personal emotions, in his feelings and passions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evaluation can be made by the person itself and it can be complemented by other persons evaluation who happen to know the person evaluated.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Happiness can be evaluated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5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" y="1052736"/>
            <a:ext cx="8075240" cy="5544616"/>
          </a:xfrm>
        </p:spPr>
        <p:txBody>
          <a:bodyPr anchor="t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main reference is the person because when the person improves all others improve and when the person improves the whole world improves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Therefore, the XXI Century entrepreneur is the secret of this project: We want to live in a first world country with a dignified quality of life for everybody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Wisdom Board Foundation is the organization having all the elements for a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successful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venture. It is a ZERO Corruption organization studying and solving the challenges and threats of our society, world wide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One pillar is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Bioener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company, a ZERO corruption energy, dedicated to do research about energy for the human being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welfare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We have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developed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new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paradigm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If your neural networks are fine ALL is fine. Neural networks were proposed by Einstein, who said: The greatest energy in the universe is love and God is love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One finding is that the indispositions in spirit, mind and body are due because of the neural networks electric disequilibrium. The Research Unit of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Bioener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company fixes these electric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disequilibrium.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Conclusions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003232" cy="5805264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Another pillar is the Systems and Equipment company, a ZERO corruption enterprise, dedicated to elaborate information integral systems, supported by high tech platforms. One example is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Bioener’s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high tech platform with more than 26,000 registered persons, having personal attention, on line and real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time,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an excellent service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These high tech platforms do not have limits and allow us to solve the challenges and threats, worldwide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Personal Attention Volunteer, PAV, is a person with a special training to satisfy this job, having the vision to look after the happiness of the human being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math model to evaluate happiness is the result of our research, being the model of a person: Spirit, mind, body, Mental order, Nature, Being a leader, Perfect Being, Saint Being, Objective decision, Subjective decision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model to evaluate happiness is the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following:</a:t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Happiness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(Spirit + Perfect Being + Saint Being + Objective Decision)/4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60519"/>
                </a:solidFill>
                <a:latin typeface="Calibri Light" pitchFamily="34" charset="0"/>
              </a:rPr>
              <a:t>Conclusions</a:t>
            </a:r>
            <a:endParaRPr lang="es-MX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7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7"/>
            <a:ext cx="7355160" cy="4824536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XXI Century entrepreneur is fundament for the project of living in the world we want: We want to live in a world with a dignified quality of life for everybody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Wisdom Board Foundation is the organization supporting the XXI Century enterprise vision: succeeding in finding happiness for everybody, harmonizing spirit, mind and body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Also, it supports the mission considering the challenges in our society, finding a solution to each one and executing a plan to solve them, since the company has the capacity to solve successfully the challenges under consideration.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Introduction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0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7"/>
            <a:ext cx="7355160" cy="432047"/>
          </a:xfrm>
        </p:spPr>
        <p:txBody>
          <a:bodyPr anchor="t">
            <a:normAutofit fontScale="925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list of challenges and threats, studied and solved, are the following: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Some world challenges and threats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1484784"/>
            <a:ext cx="7859216" cy="4176463"/>
          </a:xfrm>
          <a:prstGeom prst="rect">
            <a:avLst/>
          </a:prstGeom>
        </p:spPr>
        <p:txBody>
          <a:bodyPr vert="horz" lIns="91440" tIns="45720" rIns="91440" bIns="45720" numCol="2" rtlCol="0" anchor="t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Health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Corruption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Addictions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 cancer children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Brain capacity development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Leaders formation process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Leaders working as a team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Famine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Security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Criminal mind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Poverty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Cancer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Violence: Robbery, Assault, Kidnapping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 person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family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company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country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world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760519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want to be a sustainable and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competitive person.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200" y="5805264"/>
            <a:ext cx="771520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detailed information is available in </a:t>
            </a:r>
            <a:r>
              <a:rPr lang="en-US" dirty="0">
                <a:solidFill>
                  <a:srgbClr val="760519"/>
                </a:solidFill>
              </a:rPr>
              <a:t>www.bioener.com.mx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XXI Century Enterprise Challenges title. The Wisdom Board Foundation is the organization in charge of the project.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4680519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Foundation is oriented to generate new paradigms in order to solve the challenges and threats of our society.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is the main activity, since only the development of the intellectual capacity of the researcher allows the generation of new paradigms and theories required by our society.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this idea we have developed an intellectual multilevel innovated system, using the neural network theory, based in Einstein’s science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Wisdom Board Foundation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119463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Also, our main activity includes encouraging the ideas and experiences interchange among the interested persons, as well as new topics and ideas research promotion,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permitting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new paradigms generation.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have a solution to the challenges of violence, poverty, employment, education, health, etc.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are a XXI Century Enterprise, ZERO corruption organization. 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Foundation supports other companies, one in energy and another one in information technology, both ZERO corruption companies, which are now presented.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60519"/>
                </a:solidFill>
                <a:latin typeface="Calibri Light" pitchFamily="34" charset="0"/>
              </a:rPr>
              <a:t>Wisdom Board Foundation</a:t>
            </a:r>
            <a:endParaRPr lang="es-MX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544616"/>
          </a:xfrm>
        </p:spPr>
        <p:txBody>
          <a:bodyPr anchor="t"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Our objective is the energy research for the human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welfare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developing a new paradigm: If your neural networks are fine, ALL is fine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Einstein propose the neural networks, saying: The greatest energy in the universe is love and God is love. This neural network is the Prayer Network and he anticipated the materialism closed to the spirit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Therefore, the spirit, mind and body indispositions cause is the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electric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disequilibrium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neural networks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this reason, some medical doctors foretell that engineers may cure in the future. Einstein explained that the collective neural network oriented towards finding a new reality gets it and he was emphatic saying that it can’t be otherwise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This is the Life Quality Network, based in the Golden Rule: Do unto others what you want them doing to you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are a XXI Century Enterprise, ZERO corruption organization.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760519"/>
                </a:solidFill>
                <a:latin typeface="Calibri Light" pitchFamily="34" charset="0"/>
              </a:rPr>
              <a:t>Bioener</a:t>
            </a:r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 Company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544616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XXI Century Enterprise vision is the human being happiness, developing and harmonizing spirit, mind and body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mission considers the society challenges, giving them a solution and executing a plan to solve them, because the enterprise has the capacity to solve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successfully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such threats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are a company with the objective to help the enterprise and manager development using integral information systems, supported by top information technology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systems are designed according to the business needs and one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Bioener’s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technological platform, having more than 26,000 persons, giving personal attention, on line and real time, with excellent service.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 is no limit to these high technology platforms and allow us to solve world wide challenges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are a XXI Century Enterprise, ZERO corruption organization.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Systems and Equipment Company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4752527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XXI Century Enterprise invites all to become Personal Attention Volunteers, PAV, helping any person who seeks them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Personal Attention Volunteer, PAV, is a person with a special training to satisfy this job, having the knowledge of all the material presented, considering the vision to look after the happiness of the human being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personal attention is the basis in order to improve the organization’s environment, taking advantage of the high technological platform available in the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Bioener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company.</a:t>
            </a:r>
            <a:endParaRPr lang="es-MX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64807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rgbClr val="760519"/>
                </a:solidFill>
                <a:latin typeface="Calibri Light" pitchFamily="34" charset="0"/>
              </a:rPr>
              <a:t>Persons interested in being a Personal Attention Volunteer, PAV</a:t>
            </a:r>
            <a:endParaRPr lang="en-US" sz="2400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13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2" t="398" b="-1"/>
          <a:stretch/>
        </p:blipFill>
        <p:spPr>
          <a:xfrm flipV="1">
            <a:off x="6020" y="0"/>
            <a:ext cx="8676456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355160" cy="5119463"/>
          </a:xfrm>
        </p:spPr>
        <p:txBody>
          <a:bodyPr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Personal Attention Volunteer has the opportunity to pursue his attention network, growing and harmonizing the spirit, mind and body of all the persons in his data base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human being is formed with spirit, mind and body. Integral happiness and integral health consider the spirit, mind and body, looking to harmonize and balance them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Also, developing the spirit, mind and body of a person is a very important activity of a Personal Attention Volunteer, VAP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760519"/>
              </a:buClr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objective of the Personal Attention Volunteer, VAP, is to find integral happiness and health in all the persons they take care.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300664" cy="64807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60519"/>
                </a:solidFill>
                <a:latin typeface="Calibri Light" pitchFamily="34" charset="0"/>
              </a:rPr>
              <a:t>Harmonizing spirit, mind and body</a:t>
            </a:r>
            <a:endParaRPr lang="en-US" dirty="0">
              <a:solidFill>
                <a:srgbClr val="760519"/>
              </a:solidFill>
              <a:latin typeface="Calibri Light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43" y="0"/>
            <a:ext cx="488069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7" y="5984153"/>
            <a:ext cx="2407901" cy="8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284</TotalTime>
  <Words>1926</Words>
  <Application>Microsoft Office PowerPoint</Application>
  <PresentationFormat>Presentación en pantalla (4:3)</PresentationFormat>
  <Paragraphs>244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Compuesto</vt:lpstr>
      <vt:lpstr>Process Manual The XXI Century Entrepreneur</vt:lpstr>
      <vt:lpstr>Introduction</vt:lpstr>
      <vt:lpstr>Some world challenges and threats</vt:lpstr>
      <vt:lpstr>Wisdom Board Foundation</vt:lpstr>
      <vt:lpstr>Wisdom Board Foundation</vt:lpstr>
      <vt:lpstr>Bioener Company</vt:lpstr>
      <vt:lpstr>Systems and Equipment Company</vt:lpstr>
      <vt:lpstr>Persons interested in being a Personal Attention Volunteer, PAV</vt:lpstr>
      <vt:lpstr>Harmonizing spirit, mind and body</vt:lpstr>
      <vt:lpstr>Happiness</vt:lpstr>
      <vt:lpstr>Happiness</vt:lpstr>
      <vt:lpstr>Happiness</vt:lpstr>
      <vt:lpstr>20 years old</vt:lpstr>
      <vt:lpstr>Happiness</vt:lpstr>
      <vt:lpstr>Happiness can be evaluated</vt:lpstr>
      <vt:lpstr>Conclusions</vt:lpstr>
      <vt:lpstr>Conclusions</vt:lpstr>
    </vt:vector>
  </TitlesOfParts>
  <Company>SQM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investigación y el futuro de la humanidad</dc:title>
  <dc:creator>Diego Reyes</dc:creator>
  <cp:lastModifiedBy>Diego Reyes</cp:lastModifiedBy>
  <cp:revision>25</cp:revision>
  <dcterms:created xsi:type="dcterms:W3CDTF">2017-08-01T22:30:02Z</dcterms:created>
  <dcterms:modified xsi:type="dcterms:W3CDTF">2017-08-30T22:52:35Z</dcterms:modified>
</cp:coreProperties>
</file>