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18"/>
  </p:notesMasterIdLst>
  <p:sldIdLst>
    <p:sldId id="256" r:id="rId2"/>
    <p:sldId id="257" r:id="rId3"/>
    <p:sldId id="258" r:id="rId4"/>
    <p:sldId id="259" r:id="rId5"/>
    <p:sldId id="261" r:id="rId6"/>
    <p:sldId id="260" r:id="rId7"/>
    <p:sldId id="262" r:id="rId8"/>
    <p:sldId id="263" r:id="rId9"/>
    <p:sldId id="264" r:id="rId10"/>
    <p:sldId id="265" r:id="rId11"/>
    <p:sldId id="266" r:id="rId12"/>
    <p:sldId id="268" r:id="rId13"/>
    <p:sldId id="267" r:id="rId14"/>
    <p:sldId id="270" r:id="rId15"/>
    <p:sldId id="271" r:id="rId16"/>
    <p:sldId id="269" r:id="rId17"/>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A7973"/>
    <a:srgbClr val="7605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0" d="100"/>
          <a:sy n="90" d="100"/>
        </p:scale>
        <p:origin x="-72" y="-3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43C5F09-B149-4E7F-AEB4-19E6F163E6CD}" type="datetimeFigureOut">
              <a:rPr lang="es-MX" smtClean="0"/>
              <a:t>10/08/2017</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94B372-A7B9-4E01-BF58-DF348C8DF41B}" type="slidenum">
              <a:rPr lang="es-MX" smtClean="0"/>
              <a:t>‹Nº›</a:t>
            </a:fld>
            <a:endParaRPr lang="es-MX"/>
          </a:p>
        </p:txBody>
      </p:sp>
    </p:spTree>
    <p:extLst>
      <p:ext uri="{BB962C8B-B14F-4D97-AF65-F5344CB8AC3E}">
        <p14:creationId xmlns:p14="http://schemas.microsoft.com/office/powerpoint/2010/main" val="12969842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n-US" noProof="0" dirty="0"/>
          </a:p>
        </p:txBody>
      </p:sp>
      <p:sp>
        <p:nvSpPr>
          <p:cNvPr id="4" name="3 Marcador de número de diapositiva"/>
          <p:cNvSpPr>
            <a:spLocks noGrp="1"/>
          </p:cNvSpPr>
          <p:nvPr>
            <p:ph type="sldNum" sz="quarter" idx="10"/>
          </p:nvPr>
        </p:nvSpPr>
        <p:spPr/>
        <p:txBody>
          <a:bodyPr/>
          <a:lstStyle/>
          <a:p>
            <a:fld id="{7594B372-A7B9-4E01-BF58-DF348C8DF41B}" type="slidenum">
              <a:rPr lang="es-MX" smtClean="0"/>
              <a:t>7</a:t>
            </a:fld>
            <a:endParaRPr lang="es-MX"/>
          </a:p>
        </p:txBody>
      </p:sp>
    </p:spTree>
    <p:extLst>
      <p:ext uri="{BB962C8B-B14F-4D97-AF65-F5344CB8AC3E}">
        <p14:creationId xmlns:p14="http://schemas.microsoft.com/office/powerpoint/2010/main" val="323474382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8" name="Picture 7" descr="sphere1.png"/>
          <p:cNvPicPr>
            <a:picLocks noChangeAspect="1"/>
          </p:cNvPicPr>
          <p:nvPr/>
        </p:nvPicPr>
        <p:blipFill>
          <a:blip r:embed="rId2" cstate="print"/>
          <a:stretch>
            <a:fillRect/>
          </a:stretch>
        </p:blipFill>
        <p:spPr>
          <a:xfrm>
            <a:off x="6850374" y="0"/>
            <a:ext cx="2293626" cy="6858000"/>
          </a:xfrm>
          <a:prstGeom prst="rect">
            <a:avLst/>
          </a:prstGeom>
        </p:spPr>
      </p:pic>
      <p:sp>
        <p:nvSpPr>
          <p:cNvPr id="3" name="Subtitle 2"/>
          <p:cNvSpPr>
            <a:spLocks noGrp="1"/>
          </p:cNvSpPr>
          <p:nvPr>
            <p:ph type="subTitle" idx="1"/>
          </p:nvPr>
        </p:nvSpPr>
        <p:spPr>
          <a:xfrm>
            <a:off x="2438400" y="3581400"/>
            <a:ext cx="3962400" cy="2133600"/>
          </a:xfrm>
        </p:spPr>
        <p:txBody>
          <a:bodyPr anchor="t">
            <a:normAutofit/>
          </a:bodyPr>
          <a:lstStyle>
            <a:lvl1pPr marL="0" indent="0" algn="r">
              <a:buNone/>
              <a:defRPr sz="14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16" name="Title 15"/>
          <p:cNvSpPr>
            <a:spLocks noGrp="1"/>
          </p:cNvSpPr>
          <p:nvPr>
            <p:ph type="title"/>
          </p:nvPr>
        </p:nvSpPr>
        <p:spPr>
          <a:xfrm>
            <a:off x="2438400" y="1447800"/>
            <a:ext cx="3962400" cy="2133600"/>
          </a:xfrm>
        </p:spPr>
        <p:txBody>
          <a:bodyPr anchor="b"/>
          <a:lstStyle/>
          <a:p>
            <a:r>
              <a:rPr lang="es-ES" smtClean="0"/>
              <a:t>Haga clic para modificar el estilo de título del patrón</a:t>
            </a:r>
            <a:endParaRPr lang="en-US" dirty="0"/>
          </a:p>
        </p:txBody>
      </p:sp>
      <p:sp>
        <p:nvSpPr>
          <p:cNvPr id="13" name="Date Placeholder 12"/>
          <p:cNvSpPr>
            <a:spLocks noGrp="1"/>
          </p:cNvSpPr>
          <p:nvPr>
            <p:ph type="dt" sz="half" idx="10"/>
          </p:nvPr>
        </p:nvSpPr>
        <p:spPr>
          <a:xfrm>
            <a:off x="3582988" y="6426201"/>
            <a:ext cx="2819399" cy="126999"/>
          </a:xfrm>
        </p:spPr>
        <p:txBody>
          <a:bodyPr/>
          <a:lstStyle/>
          <a:p>
            <a:fld id="{FE41C934-846D-48C2-8907-B91E0FD08C08}" type="datetimeFigureOut">
              <a:rPr lang="es-MX" smtClean="0"/>
              <a:t>10/08/2017</a:t>
            </a:fld>
            <a:endParaRPr lang="es-MX"/>
          </a:p>
        </p:txBody>
      </p:sp>
      <p:sp>
        <p:nvSpPr>
          <p:cNvPr id="14" name="Slide Number Placeholder 13"/>
          <p:cNvSpPr>
            <a:spLocks noGrp="1"/>
          </p:cNvSpPr>
          <p:nvPr>
            <p:ph type="sldNum" sz="quarter" idx="11"/>
          </p:nvPr>
        </p:nvSpPr>
        <p:spPr>
          <a:xfrm>
            <a:off x="6414976" y="6400800"/>
            <a:ext cx="457200" cy="152400"/>
          </a:xfrm>
        </p:spPr>
        <p:txBody>
          <a:bodyPr/>
          <a:lstStyle>
            <a:lvl1pPr algn="r">
              <a:defRPr/>
            </a:lvl1pPr>
          </a:lstStyle>
          <a:p>
            <a:fld id="{0C32B51C-66B4-47B7-BB44-1FBF272ABCC7}" type="slidenum">
              <a:rPr lang="es-MX" smtClean="0"/>
              <a:t>‹Nº›</a:t>
            </a:fld>
            <a:endParaRPr lang="es-MX"/>
          </a:p>
        </p:txBody>
      </p:sp>
      <p:sp>
        <p:nvSpPr>
          <p:cNvPr id="15" name="Footer Placeholder 14"/>
          <p:cNvSpPr>
            <a:spLocks noGrp="1"/>
          </p:cNvSpPr>
          <p:nvPr>
            <p:ph type="ftr" sz="quarter" idx="12"/>
          </p:nvPr>
        </p:nvSpPr>
        <p:spPr>
          <a:xfrm>
            <a:off x="3581400" y="6296248"/>
            <a:ext cx="2820987" cy="152400"/>
          </a:xfrm>
        </p:spPr>
        <p:txBody>
          <a:bodyPr/>
          <a:lstStyle/>
          <a:p>
            <a:endParaRPr lang="es-MX"/>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3" name="Date Placeholder 12"/>
          <p:cNvSpPr>
            <a:spLocks noGrp="1"/>
          </p:cNvSpPr>
          <p:nvPr>
            <p:ph type="dt" sz="half" idx="10"/>
          </p:nvPr>
        </p:nvSpPr>
        <p:spPr/>
        <p:txBody>
          <a:bodyPr/>
          <a:lstStyle/>
          <a:p>
            <a:fld id="{FE41C934-846D-48C2-8907-B91E0FD08C08}" type="datetimeFigureOut">
              <a:rPr lang="es-MX" smtClean="0"/>
              <a:t>10/08/2017</a:t>
            </a:fld>
            <a:endParaRPr lang="es-MX"/>
          </a:p>
        </p:txBody>
      </p:sp>
      <p:sp>
        <p:nvSpPr>
          <p:cNvPr id="14" name="Slide Number Placeholder 13"/>
          <p:cNvSpPr>
            <a:spLocks noGrp="1"/>
          </p:cNvSpPr>
          <p:nvPr>
            <p:ph type="sldNum" sz="quarter" idx="11"/>
          </p:nvPr>
        </p:nvSpPr>
        <p:spPr/>
        <p:txBody>
          <a:bodyPr/>
          <a:lstStyle/>
          <a:p>
            <a:fld id="{0C32B51C-66B4-47B7-BB44-1FBF272ABCC7}" type="slidenum">
              <a:rPr lang="es-MX" smtClean="0"/>
              <a:t>‹Nº›</a:t>
            </a:fld>
            <a:endParaRPr lang="es-MX"/>
          </a:p>
        </p:txBody>
      </p:sp>
      <p:sp>
        <p:nvSpPr>
          <p:cNvPr id="15" name="Footer Placeholder 14"/>
          <p:cNvSpPr>
            <a:spLocks noGrp="1"/>
          </p:cNvSpPr>
          <p:nvPr>
            <p:ph type="ftr" sz="quarter" idx="12"/>
          </p:nvPr>
        </p:nvSpPr>
        <p:spPr/>
        <p:txBody>
          <a:bodyPr/>
          <a:lstStyle/>
          <a:p>
            <a:endParaRPr lang="es-MX"/>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3" name="Date Placeholder 12"/>
          <p:cNvSpPr>
            <a:spLocks noGrp="1"/>
          </p:cNvSpPr>
          <p:nvPr>
            <p:ph type="dt" sz="half" idx="10"/>
          </p:nvPr>
        </p:nvSpPr>
        <p:spPr/>
        <p:txBody>
          <a:bodyPr/>
          <a:lstStyle/>
          <a:p>
            <a:fld id="{FE41C934-846D-48C2-8907-B91E0FD08C08}" type="datetimeFigureOut">
              <a:rPr lang="es-MX" smtClean="0"/>
              <a:t>10/08/2017</a:t>
            </a:fld>
            <a:endParaRPr lang="es-MX"/>
          </a:p>
        </p:txBody>
      </p:sp>
      <p:sp>
        <p:nvSpPr>
          <p:cNvPr id="14" name="Slide Number Placeholder 13"/>
          <p:cNvSpPr>
            <a:spLocks noGrp="1"/>
          </p:cNvSpPr>
          <p:nvPr>
            <p:ph type="sldNum" sz="quarter" idx="11"/>
          </p:nvPr>
        </p:nvSpPr>
        <p:spPr/>
        <p:txBody>
          <a:bodyPr/>
          <a:lstStyle/>
          <a:p>
            <a:fld id="{0C32B51C-66B4-47B7-BB44-1FBF272ABCC7}" type="slidenum">
              <a:rPr lang="es-MX" smtClean="0"/>
              <a:t>‹Nº›</a:t>
            </a:fld>
            <a:endParaRPr lang="es-MX"/>
          </a:p>
        </p:txBody>
      </p:sp>
      <p:sp>
        <p:nvSpPr>
          <p:cNvPr id="15" name="Footer Placeholder 14"/>
          <p:cNvSpPr>
            <a:spLocks noGrp="1"/>
          </p:cNvSpPr>
          <p:nvPr>
            <p:ph type="ftr" sz="quarter" idx="12"/>
          </p:nvPr>
        </p:nvSpPr>
        <p:spPr/>
        <p:txBody>
          <a:bodyPr/>
          <a:lstStyle/>
          <a:p>
            <a:endParaRPr lang="es-MX"/>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3657600" cy="5714999"/>
          </a:xfrm>
        </p:spPr>
        <p:txBody>
          <a:bodyPr/>
          <a:lstStyle>
            <a:lvl5pPr>
              <a:defRPr/>
            </a:lvl5pPr>
            <a:lvl6pPr>
              <a:defRPr/>
            </a:lvl6pPr>
            <a:lvl7pPr>
              <a:defRPr/>
            </a:lvl7pPr>
            <a:lvl8pPr>
              <a:defRPr/>
            </a:lvl8pPr>
            <a:lvl9pPr>
              <a:defRPr/>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6" name="Title 15"/>
          <p:cNvSpPr>
            <a:spLocks noGrp="1"/>
          </p:cNvSpPr>
          <p:nvPr>
            <p:ph type="title"/>
          </p:nvPr>
        </p:nvSpPr>
        <p:spPr/>
        <p:txBody>
          <a:bodyPr/>
          <a:lstStyle/>
          <a:p>
            <a:r>
              <a:rPr lang="es-ES" smtClean="0"/>
              <a:t>Haga clic para modificar el estilo de título del patrón</a:t>
            </a:r>
            <a:endParaRPr lang="en-US"/>
          </a:p>
        </p:txBody>
      </p:sp>
      <p:sp>
        <p:nvSpPr>
          <p:cNvPr id="10" name="Date Placeholder 9"/>
          <p:cNvSpPr>
            <a:spLocks noGrp="1"/>
          </p:cNvSpPr>
          <p:nvPr>
            <p:ph type="dt" sz="half" idx="10"/>
          </p:nvPr>
        </p:nvSpPr>
        <p:spPr/>
        <p:txBody>
          <a:bodyPr/>
          <a:lstStyle/>
          <a:p>
            <a:fld id="{FE41C934-846D-48C2-8907-B91E0FD08C08}" type="datetimeFigureOut">
              <a:rPr lang="es-MX" smtClean="0"/>
              <a:t>10/08/2017</a:t>
            </a:fld>
            <a:endParaRPr lang="es-MX"/>
          </a:p>
        </p:txBody>
      </p:sp>
      <p:sp>
        <p:nvSpPr>
          <p:cNvPr id="11" name="Slide Number Placeholder 10"/>
          <p:cNvSpPr>
            <a:spLocks noGrp="1"/>
          </p:cNvSpPr>
          <p:nvPr>
            <p:ph type="sldNum" sz="quarter" idx="11"/>
          </p:nvPr>
        </p:nvSpPr>
        <p:spPr/>
        <p:txBody>
          <a:bodyPr/>
          <a:lstStyle/>
          <a:p>
            <a:fld id="{0C32B51C-66B4-47B7-BB44-1FBF272ABCC7}" type="slidenum">
              <a:rPr lang="es-MX" smtClean="0"/>
              <a:t>‹Nº›</a:t>
            </a:fld>
            <a:endParaRPr lang="es-MX"/>
          </a:p>
        </p:txBody>
      </p:sp>
      <p:sp>
        <p:nvSpPr>
          <p:cNvPr id="12" name="Footer Placeholder 11"/>
          <p:cNvSpPr>
            <a:spLocks noGrp="1"/>
          </p:cNvSpPr>
          <p:nvPr>
            <p:ph type="ftr" sz="quarter" idx="12"/>
          </p:nvPr>
        </p:nvSpPr>
        <p:spPr/>
        <p:txBody>
          <a:bodyPr/>
          <a:lstStyle/>
          <a:p>
            <a:endParaRPr lang="es-MX"/>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pic>
        <p:nvPicPr>
          <p:cNvPr id="7" name="Picture 6" descr="sphere1.png"/>
          <p:cNvPicPr>
            <a:picLocks noChangeAspect="1"/>
          </p:cNvPicPr>
          <p:nvPr/>
        </p:nvPicPr>
        <p:blipFill>
          <a:blip r:embed="rId2" cstate="print"/>
          <a:stretch>
            <a:fillRect/>
          </a:stretch>
        </p:blipFill>
        <p:spPr>
          <a:xfrm>
            <a:off x="6858000" y="0"/>
            <a:ext cx="2293626" cy="6858000"/>
          </a:xfrm>
          <a:prstGeom prst="rect">
            <a:avLst/>
          </a:prstGeom>
        </p:spPr>
      </p:pic>
      <p:sp>
        <p:nvSpPr>
          <p:cNvPr id="12" name="Date Placeholder 11"/>
          <p:cNvSpPr>
            <a:spLocks noGrp="1"/>
          </p:cNvSpPr>
          <p:nvPr>
            <p:ph type="dt" sz="half" idx="10"/>
          </p:nvPr>
        </p:nvSpPr>
        <p:spPr>
          <a:xfrm>
            <a:off x="839788" y="6426201"/>
            <a:ext cx="2819399" cy="126999"/>
          </a:xfrm>
        </p:spPr>
        <p:txBody>
          <a:bodyPr/>
          <a:lstStyle/>
          <a:p>
            <a:fld id="{FE41C934-846D-48C2-8907-B91E0FD08C08}" type="datetimeFigureOut">
              <a:rPr lang="es-MX" smtClean="0"/>
              <a:t>10/08/2017</a:t>
            </a:fld>
            <a:endParaRPr lang="es-MX"/>
          </a:p>
        </p:txBody>
      </p:sp>
      <p:sp>
        <p:nvSpPr>
          <p:cNvPr id="13" name="Slide Number Placeholder 12"/>
          <p:cNvSpPr>
            <a:spLocks noGrp="1"/>
          </p:cNvSpPr>
          <p:nvPr>
            <p:ph type="sldNum" sz="quarter" idx="11"/>
          </p:nvPr>
        </p:nvSpPr>
        <p:spPr>
          <a:xfrm>
            <a:off x="4116388" y="6400800"/>
            <a:ext cx="533400" cy="152400"/>
          </a:xfrm>
        </p:spPr>
        <p:txBody>
          <a:bodyPr/>
          <a:lstStyle/>
          <a:p>
            <a:fld id="{0C32B51C-66B4-47B7-BB44-1FBF272ABCC7}" type="slidenum">
              <a:rPr lang="es-MX" smtClean="0"/>
              <a:t>‹Nº›</a:t>
            </a:fld>
            <a:endParaRPr lang="es-MX"/>
          </a:p>
        </p:txBody>
      </p:sp>
      <p:sp>
        <p:nvSpPr>
          <p:cNvPr id="14" name="Footer Placeholder 13"/>
          <p:cNvSpPr>
            <a:spLocks noGrp="1"/>
          </p:cNvSpPr>
          <p:nvPr>
            <p:ph type="ftr" sz="quarter" idx="12"/>
          </p:nvPr>
        </p:nvSpPr>
        <p:spPr>
          <a:xfrm>
            <a:off x="838200" y="6296248"/>
            <a:ext cx="2820987" cy="152400"/>
          </a:xfrm>
        </p:spPr>
        <p:txBody>
          <a:bodyPr/>
          <a:lstStyle/>
          <a:p>
            <a:endParaRPr lang="es-MX"/>
          </a:p>
        </p:txBody>
      </p:sp>
      <p:sp>
        <p:nvSpPr>
          <p:cNvPr id="15" name="Title 14"/>
          <p:cNvSpPr>
            <a:spLocks noGrp="1"/>
          </p:cNvSpPr>
          <p:nvPr>
            <p:ph type="title"/>
          </p:nvPr>
        </p:nvSpPr>
        <p:spPr>
          <a:xfrm>
            <a:off x="457200" y="1828800"/>
            <a:ext cx="3200400" cy="1752600"/>
          </a:xfrm>
        </p:spPr>
        <p:txBody>
          <a:bodyPr anchor="b"/>
          <a:lstStyle/>
          <a:p>
            <a:r>
              <a:rPr lang="es-ES" smtClean="0"/>
              <a:t>Haga clic para modificar el estilo de título del patrón</a:t>
            </a:r>
            <a:endParaRPr lang="en-US"/>
          </a:p>
        </p:txBody>
      </p:sp>
      <p:sp>
        <p:nvSpPr>
          <p:cNvPr id="3" name="Text Placeholder 2"/>
          <p:cNvSpPr>
            <a:spLocks noGrp="1"/>
          </p:cNvSpPr>
          <p:nvPr>
            <p:ph type="body" sz="quarter" idx="13"/>
          </p:nvPr>
        </p:nvSpPr>
        <p:spPr>
          <a:xfrm>
            <a:off x="457200" y="3578224"/>
            <a:ext cx="3200645" cy="1459767"/>
          </a:xfrm>
        </p:spPr>
        <p:txBody>
          <a:bodyPr anchor="t">
            <a:normAutofit/>
          </a:bodyPr>
          <a:lstStyle>
            <a:lvl1pPr marL="0" indent="0" algn="r" defTabSz="914400" rtl="0" eaLnBrk="1" latinLnBrk="0" hangingPunct="1">
              <a:spcBef>
                <a:spcPct val="20000"/>
              </a:spcBef>
              <a:buClr>
                <a:schemeClr val="tx1">
                  <a:lumMod val="50000"/>
                  <a:lumOff val="50000"/>
                </a:schemeClr>
              </a:buClr>
              <a:buFont typeface="Wingdings" pitchFamily="2" charset="2"/>
              <a:buNone/>
              <a:defRPr lang="en-US" sz="1400" kern="1200" dirty="0" smtClean="0">
                <a:solidFill>
                  <a:schemeClr val="tx2"/>
                </a:solidFill>
                <a:latin typeface="+mn-lt"/>
                <a:ea typeface="+mn-ea"/>
                <a:cs typeface="+mn-cs"/>
              </a:defRPr>
            </a:lvl1pPr>
          </a:lstStyle>
          <a:p>
            <a:pPr lvl="0"/>
            <a:r>
              <a:rPr lang="es-ES" smtClean="0"/>
              <a:t>Haga clic para modificar el estilo de texto del patrón</a:t>
            </a: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3429000"/>
            <a:ext cx="3124200" cy="2667000"/>
          </a:xfrm>
        </p:spPr>
        <p:txBody>
          <a:bodyPr>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57200" y="457200"/>
            <a:ext cx="3124200" cy="2667000"/>
          </a:xfrm>
        </p:spPr>
        <p:txBody>
          <a:bodyPr>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1" name="Title 1"/>
          <p:cNvSpPr>
            <a:spLocks noGrp="1"/>
          </p:cNvSpPr>
          <p:nvPr>
            <p:ph type="title"/>
          </p:nvPr>
        </p:nvSpPr>
        <p:spPr>
          <a:xfrm>
            <a:off x="4876800" y="457200"/>
            <a:ext cx="2819400" cy="5714999"/>
          </a:xfrm>
        </p:spPr>
        <p:txBody>
          <a:bodyPr/>
          <a:lstStyle/>
          <a:p>
            <a:r>
              <a:rPr lang="es-ES" smtClean="0"/>
              <a:t>Haga clic para modificar el estilo de título del patrón</a:t>
            </a:r>
            <a:endParaRPr lang="en-US"/>
          </a:p>
        </p:txBody>
      </p:sp>
      <p:sp>
        <p:nvSpPr>
          <p:cNvPr id="9" name="Date Placeholder 8"/>
          <p:cNvSpPr>
            <a:spLocks noGrp="1"/>
          </p:cNvSpPr>
          <p:nvPr>
            <p:ph type="dt" sz="half" idx="10"/>
          </p:nvPr>
        </p:nvSpPr>
        <p:spPr/>
        <p:txBody>
          <a:bodyPr/>
          <a:lstStyle/>
          <a:p>
            <a:fld id="{FE41C934-846D-48C2-8907-B91E0FD08C08}" type="datetimeFigureOut">
              <a:rPr lang="es-MX" smtClean="0"/>
              <a:t>10/08/2017</a:t>
            </a:fld>
            <a:endParaRPr lang="es-MX"/>
          </a:p>
        </p:txBody>
      </p:sp>
      <p:sp>
        <p:nvSpPr>
          <p:cNvPr id="13" name="Slide Number Placeholder 12"/>
          <p:cNvSpPr>
            <a:spLocks noGrp="1"/>
          </p:cNvSpPr>
          <p:nvPr>
            <p:ph type="sldNum" sz="quarter" idx="11"/>
          </p:nvPr>
        </p:nvSpPr>
        <p:spPr/>
        <p:txBody>
          <a:bodyPr/>
          <a:lstStyle/>
          <a:p>
            <a:fld id="{0C32B51C-66B4-47B7-BB44-1FBF272ABCC7}" type="slidenum">
              <a:rPr lang="es-MX" smtClean="0"/>
              <a:t>‹Nº›</a:t>
            </a:fld>
            <a:endParaRPr lang="es-MX"/>
          </a:p>
        </p:txBody>
      </p:sp>
      <p:sp>
        <p:nvSpPr>
          <p:cNvPr id="14" name="Footer Placeholder 13"/>
          <p:cNvSpPr>
            <a:spLocks noGrp="1"/>
          </p:cNvSpPr>
          <p:nvPr>
            <p:ph type="ftr" sz="quarter" idx="12"/>
          </p:nvPr>
        </p:nvSpPr>
        <p:spPr/>
        <p:txBody>
          <a:bodyPr/>
          <a:lstStyle/>
          <a:p>
            <a:endParaRPr lang="es-MX"/>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275238"/>
            <a:ext cx="3581400" cy="411162"/>
          </a:xfrm>
        </p:spPr>
        <p:txBody>
          <a:bodyPr anchor="b">
            <a:noAutofit/>
          </a:bodyPr>
          <a:lstStyle>
            <a:lvl1pPr marL="0" indent="0" algn="ctr">
              <a:buNone/>
              <a:defRPr sz="1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457200" y="675288"/>
            <a:ext cx="3581400" cy="2525112"/>
          </a:xfrm>
        </p:spPr>
        <p:txBody>
          <a:bodyPr anchor="t">
            <a:normAutofit/>
          </a:bodyPr>
          <a:lstStyle>
            <a:lvl1pPr marL="228600" indent="-182880">
              <a:defRPr sz="1400"/>
            </a:lvl1pPr>
            <a:lvl2pPr>
              <a:defRPr sz="1400"/>
            </a:lvl2pPr>
            <a:lvl3pPr>
              <a:defRPr sz="1400"/>
            </a:lvl3pPr>
            <a:lvl4pPr>
              <a:defRPr sz="1400" baseline="0"/>
            </a:lvl4pPr>
            <a:lvl5pPr>
              <a:buFont typeface="Wingdings" pitchFamily="2" charset="2"/>
              <a:buChar char="§"/>
              <a:defRPr sz="1400"/>
            </a:lvl5pPr>
            <a:lvl6pPr>
              <a:buFont typeface="Wingdings" pitchFamily="2" charset="2"/>
              <a:buChar cha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5" name="Text Placeholder 4"/>
          <p:cNvSpPr>
            <a:spLocks noGrp="1"/>
          </p:cNvSpPr>
          <p:nvPr>
            <p:ph type="body" sz="quarter" idx="3"/>
          </p:nvPr>
        </p:nvSpPr>
        <p:spPr>
          <a:xfrm>
            <a:off x="457199" y="3429000"/>
            <a:ext cx="3581400" cy="411162"/>
          </a:xfrm>
        </p:spPr>
        <p:txBody>
          <a:bodyPr anchor="b">
            <a:noAutofit/>
          </a:bodyPr>
          <a:lstStyle>
            <a:lvl1pPr marL="0" indent="0" algn="ctr">
              <a:buNone/>
              <a:defRPr sz="1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57199" y="3840162"/>
            <a:ext cx="3581400" cy="2515198"/>
          </a:xfrm>
        </p:spPr>
        <p:txBody>
          <a:bodyPr anchor="t">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11" name="Title 1"/>
          <p:cNvSpPr>
            <a:spLocks noGrp="1"/>
          </p:cNvSpPr>
          <p:nvPr>
            <p:ph type="title"/>
          </p:nvPr>
        </p:nvSpPr>
        <p:spPr>
          <a:xfrm>
            <a:off x="4876800" y="457200"/>
            <a:ext cx="2819400" cy="5714999"/>
          </a:xfrm>
        </p:spPr>
        <p:txBody>
          <a:bodyPr/>
          <a:lstStyle/>
          <a:p>
            <a:r>
              <a:rPr lang="es-ES" smtClean="0"/>
              <a:t>Haga clic para modificar el estilo de título del patrón</a:t>
            </a:r>
            <a:endParaRPr lang="en-US"/>
          </a:p>
        </p:txBody>
      </p:sp>
      <p:sp>
        <p:nvSpPr>
          <p:cNvPr id="12" name="Date Placeholder 11"/>
          <p:cNvSpPr>
            <a:spLocks noGrp="1"/>
          </p:cNvSpPr>
          <p:nvPr>
            <p:ph type="dt" sz="half" idx="10"/>
          </p:nvPr>
        </p:nvSpPr>
        <p:spPr/>
        <p:txBody>
          <a:bodyPr/>
          <a:lstStyle/>
          <a:p>
            <a:fld id="{FE41C934-846D-48C2-8907-B91E0FD08C08}" type="datetimeFigureOut">
              <a:rPr lang="es-MX" smtClean="0"/>
              <a:t>10/08/2017</a:t>
            </a:fld>
            <a:endParaRPr lang="es-MX"/>
          </a:p>
        </p:txBody>
      </p:sp>
      <p:sp>
        <p:nvSpPr>
          <p:cNvPr id="14" name="Slide Number Placeholder 13"/>
          <p:cNvSpPr>
            <a:spLocks noGrp="1"/>
          </p:cNvSpPr>
          <p:nvPr>
            <p:ph type="sldNum" sz="quarter" idx="11"/>
          </p:nvPr>
        </p:nvSpPr>
        <p:spPr/>
        <p:txBody>
          <a:bodyPr/>
          <a:lstStyle/>
          <a:p>
            <a:fld id="{0C32B51C-66B4-47B7-BB44-1FBF272ABCC7}" type="slidenum">
              <a:rPr lang="es-MX" smtClean="0"/>
              <a:t>‹Nº›</a:t>
            </a:fld>
            <a:endParaRPr lang="es-MX"/>
          </a:p>
        </p:txBody>
      </p:sp>
      <p:sp>
        <p:nvSpPr>
          <p:cNvPr id="16" name="Footer Placeholder 15"/>
          <p:cNvSpPr>
            <a:spLocks noGrp="1"/>
          </p:cNvSpPr>
          <p:nvPr>
            <p:ph type="ftr" sz="quarter" idx="12"/>
          </p:nvPr>
        </p:nvSpPr>
        <p:spPr/>
        <p:txBody>
          <a:bodyPr/>
          <a:lstStyle/>
          <a:p>
            <a:endParaRPr lang="es-MX"/>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3733800" y="457200"/>
            <a:ext cx="3962400" cy="5715000"/>
          </a:xfrm>
        </p:spPr>
        <p:txBody>
          <a:bodyPr/>
          <a:lstStyle/>
          <a:p>
            <a:r>
              <a:rPr lang="es-ES" smtClean="0"/>
              <a:t>Haga clic para modificar el estilo de título del patrón</a:t>
            </a:r>
            <a:endParaRPr lang="en-US" dirty="0"/>
          </a:p>
        </p:txBody>
      </p:sp>
      <p:sp>
        <p:nvSpPr>
          <p:cNvPr id="9" name="Date Placeholder 8"/>
          <p:cNvSpPr>
            <a:spLocks noGrp="1"/>
          </p:cNvSpPr>
          <p:nvPr>
            <p:ph type="dt" sz="half" idx="10"/>
          </p:nvPr>
        </p:nvSpPr>
        <p:spPr/>
        <p:txBody>
          <a:bodyPr/>
          <a:lstStyle/>
          <a:p>
            <a:fld id="{FE41C934-846D-48C2-8907-B91E0FD08C08}" type="datetimeFigureOut">
              <a:rPr lang="es-MX" smtClean="0"/>
              <a:t>10/08/2017</a:t>
            </a:fld>
            <a:endParaRPr lang="es-MX"/>
          </a:p>
        </p:txBody>
      </p:sp>
      <p:sp>
        <p:nvSpPr>
          <p:cNvPr id="10" name="Slide Number Placeholder 9"/>
          <p:cNvSpPr>
            <a:spLocks noGrp="1"/>
          </p:cNvSpPr>
          <p:nvPr>
            <p:ph type="sldNum" sz="quarter" idx="11"/>
          </p:nvPr>
        </p:nvSpPr>
        <p:spPr/>
        <p:txBody>
          <a:bodyPr/>
          <a:lstStyle/>
          <a:p>
            <a:fld id="{0C32B51C-66B4-47B7-BB44-1FBF272ABCC7}" type="slidenum">
              <a:rPr lang="es-MX" smtClean="0"/>
              <a:t>‹Nº›</a:t>
            </a:fld>
            <a:endParaRPr lang="es-MX"/>
          </a:p>
        </p:txBody>
      </p:sp>
      <p:sp>
        <p:nvSpPr>
          <p:cNvPr id="11" name="Footer Placeholder 10"/>
          <p:cNvSpPr>
            <a:spLocks noGrp="1"/>
          </p:cNvSpPr>
          <p:nvPr>
            <p:ph type="ftr" sz="quarter" idx="12"/>
          </p:nvPr>
        </p:nvSpPr>
        <p:spPr/>
        <p:txBody>
          <a:bodyPr/>
          <a:lstStyle/>
          <a:p>
            <a:endParaRPr lang="es-MX"/>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FE41C934-846D-48C2-8907-B91E0FD08C08}" type="datetimeFigureOut">
              <a:rPr lang="es-MX" smtClean="0"/>
              <a:t>10/08/2017</a:t>
            </a:fld>
            <a:endParaRPr lang="es-MX"/>
          </a:p>
        </p:txBody>
      </p:sp>
      <p:sp>
        <p:nvSpPr>
          <p:cNvPr id="9" name="Slide Number Placeholder 8"/>
          <p:cNvSpPr>
            <a:spLocks noGrp="1"/>
          </p:cNvSpPr>
          <p:nvPr>
            <p:ph type="sldNum" sz="quarter" idx="11"/>
          </p:nvPr>
        </p:nvSpPr>
        <p:spPr/>
        <p:txBody>
          <a:bodyPr/>
          <a:lstStyle/>
          <a:p>
            <a:fld id="{0C32B51C-66B4-47B7-BB44-1FBF272ABCC7}" type="slidenum">
              <a:rPr lang="es-MX" smtClean="0"/>
              <a:t>‹Nº›</a:t>
            </a:fld>
            <a:endParaRPr lang="es-MX"/>
          </a:p>
        </p:txBody>
      </p:sp>
      <p:sp>
        <p:nvSpPr>
          <p:cNvPr id="10" name="Footer Placeholder 9"/>
          <p:cNvSpPr>
            <a:spLocks noGrp="1"/>
          </p:cNvSpPr>
          <p:nvPr>
            <p:ph type="ftr" sz="quarter" idx="12"/>
          </p:nvPr>
        </p:nvSpPr>
        <p:spPr/>
        <p:txBody>
          <a:bodyPr/>
          <a:lstStyle/>
          <a:p>
            <a:endParaRPr lang="es-MX"/>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181600" y="1676400"/>
            <a:ext cx="2514600" cy="1874837"/>
          </a:xfrm>
        </p:spPr>
        <p:txBody>
          <a:bodyPr anchor="b">
            <a:normAutofit/>
          </a:bodyPr>
          <a:lstStyle>
            <a:lvl1pPr algn="r">
              <a:defRPr sz="2000" b="0">
                <a:effectLst/>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304800" y="1676400"/>
            <a:ext cx="4700016" cy="3505200"/>
          </a:xfrm>
        </p:spPr>
        <p:txBody>
          <a:bodyPr>
            <a:normAutofit/>
          </a:bodyPr>
          <a:lstStyle>
            <a:lvl1pPr marL="228600" indent="-182880">
              <a:defRPr sz="1200"/>
            </a:lvl1pPr>
            <a:lvl2pPr>
              <a:defRPr sz="1200"/>
            </a:lvl2pPr>
            <a:lvl3pPr>
              <a:defRPr sz="12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14" name="Text Placeholder 3"/>
          <p:cNvSpPr>
            <a:spLocks noGrp="1"/>
          </p:cNvSpPr>
          <p:nvPr>
            <p:ph type="body" sz="half" idx="2"/>
          </p:nvPr>
        </p:nvSpPr>
        <p:spPr>
          <a:xfrm>
            <a:off x="5486400" y="3552372"/>
            <a:ext cx="2209800" cy="1629228"/>
          </a:xfrm>
        </p:spPr>
        <p:txBody>
          <a:bodyPr anchor="t">
            <a:normAutofit/>
          </a:bodyPr>
          <a:lstStyle>
            <a:lvl1pPr marL="0" indent="0" algn="r">
              <a:buNone/>
              <a:defRPr sz="12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5" name="Date Placeholder 14"/>
          <p:cNvSpPr>
            <a:spLocks noGrp="1"/>
          </p:cNvSpPr>
          <p:nvPr>
            <p:ph type="dt" sz="half" idx="10"/>
          </p:nvPr>
        </p:nvSpPr>
        <p:spPr/>
        <p:txBody>
          <a:bodyPr/>
          <a:lstStyle/>
          <a:p>
            <a:fld id="{FE41C934-846D-48C2-8907-B91E0FD08C08}" type="datetimeFigureOut">
              <a:rPr lang="es-MX" smtClean="0"/>
              <a:t>10/08/2017</a:t>
            </a:fld>
            <a:endParaRPr lang="es-MX"/>
          </a:p>
        </p:txBody>
      </p:sp>
      <p:sp>
        <p:nvSpPr>
          <p:cNvPr id="16" name="Slide Number Placeholder 15"/>
          <p:cNvSpPr>
            <a:spLocks noGrp="1"/>
          </p:cNvSpPr>
          <p:nvPr>
            <p:ph type="sldNum" sz="quarter" idx="11"/>
          </p:nvPr>
        </p:nvSpPr>
        <p:spPr/>
        <p:txBody>
          <a:bodyPr/>
          <a:lstStyle/>
          <a:p>
            <a:fld id="{0C32B51C-66B4-47B7-BB44-1FBF272ABCC7}" type="slidenum">
              <a:rPr lang="es-MX" smtClean="0"/>
              <a:t>‹Nº›</a:t>
            </a:fld>
            <a:endParaRPr lang="es-MX"/>
          </a:p>
        </p:txBody>
      </p:sp>
      <p:sp>
        <p:nvSpPr>
          <p:cNvPr id="17" name="Footer Placeholder 16"/>
          <p:cNvSpPr>
            <a:spLocks noGrp="1"/>
          </p:cNvSpPr>
          <p:nvPr>
            <p:ph type="ftr" sz="quarter" idx="12"/>
          </p:nvPr>
        </p:nvSpPr>
        <p:spPr/>
        <p:txBody>
          <a:bodyPr/>
          <a:lstStyle/>
          <a:p>
            <a:endParaRPr lang="es-MX"/>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04800" y="1676400"/>
            <a:ext cx="4696967" cy="35052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a:p>
        </p:txBody>
      </p:sp>
      <p:sp>
        <p:nvSpPr>
          <p:cNvPr id="11" name="Title 1"/>
          <p:cNvSpPr>
            <a:spLocks noGrp="1"/>
          </p:cNvSpPr>
          <p:nvPr>
            <p:ph type="title"/>
          </p:nvPr>
        </p:nvSpPr>
        <p:spPr>
          <a:xfrm>
            <a:off x="5181600" y="1676400"/>
            <a:ext cx="2514600" cy="1875972"/>
          </a:xfrm>
        </p:spPr>
        <p:txBody>
          <a:bodyPr anchor="b">
            <a:normAutofit/>
          </a:bodyPr>
          <a:lstStyle>
            <a:lvl1pPr algn="r">
              <a:defRPr sz="2000" b="0">
                <a:effectLst/>
              </a:defRPr>
            </a:lvl1pPr>
          </a:lstStyle>
          <a:p>
            <a:r>
              <a:rPr lang="es-ES" smtClean="0"/>
              <a:t>Haga clic para modificar el estilo de título del patrón</a:t>
            </a:r>
            <a:endParaRPr lang="en-US" dirty="0"/>
          </a:p>
        </p:txBody>
      </p:sp>
      <p:sp>
        <p:nvSpPr>
          <p:cNvPr id="12" name="Text Placeholder 3"/>
          <p:cNvSpPr>
            <a:spLocks noGrp="1"/>
          </p:cNvSpPr>
          <p:nvPr>
            <p:ph type="body" sz="half" idx="2"/>
          </p:nvPr>
        </p:nvSpPr>
        <p:spPr>
          <a:xfrm>
            <a:off x="5486400" y="3552372"/>
            <a:ext cx="2209800" cy="1629228"/>
          </a:xfrm>
        </p:spPr>
        <p:txBody>
          <a:bodyPr anchor="t">
            <a:normAutofit/>
          </a:bodyPr>
          <a:lstStyle>
            <a:lvl1pPr marL="0" indent="0" algn="r">
              <a:buNone/>
              <a:defRPr sz="12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6" name="Date Placeholder 15"/>
          <p:cNvSpPr>
            <a:spLocks noGrp="1"/>
          </p:cNvSpPr>
          <p:nvPr>
            <p:ph type="dt" sz="half" idx="10"/>
          </p:nvPr>
        </p:nvSpPr>
        <p:spPr/>
        <p:txBody>
          <a:bodyPr/>
          <a:lstStyle/>
          <a:p>
            <a:fld id="{FE41C934-846D-48C2-8907-B91E0FD08C08}" type="datetimeFigureOut">
              <a:rPr lang="es-MX" smtClean="0"/>
              <a:t>10/08/2017</a:t>
            </a:fld>
            <a:endParaRPr lang="es-MX"/>
          </a:p>
        </p:txBody>
      </p:sp>
      <p:sp>
        <p:nvSpPr>
          <p:cNvPr id="17" name="Slide Number Placeholder 16"/>
          <p:cNvSpPr>
            <a:spLocks noGrp="1"/>
          </p:cNvSpPr>
          <p:nvPr>
            <p:ph type="sldNum" sz="quarter" idx="11"/>
          </p:nvPr>
        </p:nvSpPr>
        <p:spPr/>
        <p:txBody>
          <a:bodyPr/>
          <a:lstStyle/>
          <a:p>
            <a:fld id="{0C32B51C-66B4-47B7-BB44-1FBF272ABCC7}" type="slidenum">
              <a:rPr lang="es-MX" smtClean="0"/>
              <a:t>‹Nº›</a:t>
            </a:fld>
            <a:endParaRPr lang="es-MX"/>
          </a:p>
        </p:txBody>
      </p:sp>
      <p:sp>
        <p:nvSpPr>
          <p:cNvPr id="18" name="Footer Placeholder 17"/>
          <p:cNvSpPr>
            <a:spLocks noGrp="1"/>
          </p:cNvSpPr>
          <p:nvPr>
            <p:ph type="ftr" sz="quarter" idx="12"/>
          </p:nvPr>
        </p:nvSpPr>
        <p:spPr/>
        <p:txBody>
          <a:bodyPr/>
          <a:lstStyle/>
          <a:p>
            <a:endParaRPr lang="es-MX"/>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2" name="Picture 11" descr="sphere2.png"/>
          <p:cNvPicPr>
            <a:picLocks noChangeAspect="1"/>
          </p:cNvPicPr>
          <p:nvPr/>
        </p:nvPicPr>
        <p:blipFill>
          <a:blip r:embed="rId13" cstate="print"/>
          <a:stretch>
            <a:fillRect/>
          </a:stretch>
        </p:blipFill>
        <p:spPr>
          <a:xfrm>
            <a:off x="8823693" y="0"/>
            <a:ext cx="320307" cy="6858000"/>
          </a:xfrm>
          <a:prstGeom prst="rect">
            <a:avLst/>
          </a:prstGeom>
        </p:spPr>
      </p:pic>
      <p:sp>
        <p:nvSpPr>
          <p:cNvPr id="2" name="Title Placeholder 1"/>
          <p:cNvSpPr>
            <a:spLocks noGrp="1"/>
          </p:cNvSpPr>
          <p:nvPr>
            <p:ph type="title"/>
          </p:nvPr>
        </p:nvSpPr>
        <p:spPr>
          <a:xfrm>
            <a:off x="4876800" y="457200"/>
            <a:ext cx="2819400" cy="5715000"/>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57200" y="457200"/>
            <a:ext cx="3657600" cy="5714999"/>
          </a:xfrm>
          <a:prstGeom prst="rect">
            <a:avLst/>
          </a:prstGeom>
        </p:spPr>
        <p:txBody>
          <a:bodyPr vert="horz" lIns="91440" tIns="45720" rIns="91440" bIns="45720" rtlCol="0"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8" name="Slide Number Placeholder 7"/>
          <p:cNvSpPr>
            <a:spLocks noGrp="1"/>
          </p:cNvSpPr>
          <p:nvPr>
            <p:ph type="sldNum" sz="quarter" idx="4"/>
          </p:nvPr>
        </p:nvSpPr>
        <p:spPr>
          <a:xfrm>
            <a:off x="7772400" y="6400800"/>
            <a:ext cx="533400" cy="152400"/>
          </a:xfrm>
          <a:prstGeom prst="rect">
            <a:avLst/>
          </a:prstGeom>
        </p:spPr>
        <p:txBody>
          <a:bodyPr vert="horz" lIns="91440" tIns="45720" rIns="91440" bIns="45720" rtlCol="0" anchor="ctr"/>
          <a:lstStyle>
            <a:lvl1pPr algn="ctr">
              <a:defRPr sz="1050">
                <a:solidFill>
                  <a:schemeClr val="tx1">
                    <a:lumMod val="50000"/>
                    <a:lumOff val="50000"/>
                  </a:schemeClr>
                </a:solidFill>
              </a:defRPr>
            </a:lvl1pPr>
          </a:lstStyle>
          <a:p>
            <a:fld id="{0C32B51C-66B4-47B7-BB44-1FBF272ABCC7}" type="slidenum">
              <a:rPr lang="es-MX" smtClean="0"/>
              <a:t>‹Nº›</a:t>
            </a:fld>
            <a:endParaRPr lang="es-MX"/>
          </a:p>
        </p:txBody>
      </p:sp>
      <p:sp>
        <p:nvSpPr>
          <p:cNvPr id="9" name="Date Placeholder 8"/>
          <p:cNvSpPr>
            <a:spLocks noGrp="1"/>
          </p:cNvSpPr>
          <p:nvPr>
            <p:ph type="dt" sz="half" idx="2"/>
          </p:nvPr>
        </p:nvSpPr>
        <p:spPr>
          <a:xfrm>
            <a:off x="4876801" y="6426201"/>
            <a:ext cx="2819399" cy="126999"/>
          </a:xfrm>
          <a:prstGeom prst="rect">
            <a:avLst/>
          </a:prstGeom>
        </p:spPr>
        <p:txBody>
          <a:bodyPr vert="horz" lIns="91440" tIns="45720" rIns="91440" bIns="45720" rtlCol="0" anchor="ctr"/>
          <a:lstStyle>
            <a:lvl1pPr algn="r">
              <a:defRPr sz="1050">
                <a:solidFill>
                  <a:schemeClr val="tx1">
                    <a:lumMod val="50000"/>
                    <a:lumOff val="50000"/>
                  </a:schemeClr>
                </a:solidFill>
              </a:defRPr>
            </a:lvl1pPr>
          </a:lstStyle>
          <a:p>
            <a:fld id="{FE41C934-846D-48C2-8907-B91E0FD08C08}" type="datetimeFigureOut">
              <a:rPr lang="es-MX" smtClean="0"/>
              <a:t>10/08/2017</a:t>
            </a:fld>
            <a:endParaRPr lang="es-MX"/>
          </a:p>
        </p:txBody>
      </p:sp>
      <p:sp>
        <p:nvSpPr>
          <p:cNvPr id="10" name="Footer Placeholder 9"/>
          <p:cNvSpPr>
            <a:spLocks noGrp="1"/>
          </p:cNvSpPr>
          <p:nvPr>
            <p:ph type="ftr" sz="quarter" idx="3"/>
          </p:nvPr>
        </p:nvSpPr>
        <p:spPr>
          <a:xfrm>
            <a:off x="4875213" y="6296248"/>
            <a:ext cx="2820987" cy="152400"/>
          </a:xfrm>
          <a:prstGeom prst="rect">
            <a:avLst/>
          </a:prstGeom>
        </p:spPr>
        <p:txBody>
          <a:bodyPr vert="horz" lIns="91440" tIns="45720" rIns="91440" bIns="45720" rtlCol="0" anchor="b"/>
          <a:lstStyle>
            <a:lvl1pPr algn="r">
              <a:defRPr sz="1050">
                <a:solidFill>
                  <a:schemeClr val="tx1"/>
                </a:solidFill>
              </a:defRPr>
            </a:lvl1pPr>
          </a:lstStyle>
          <a:p>
            <a:endParaRPr lang="es-MX"/>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iming>
    <p:tnLst>
      <p:par>
        <p:cTn id="1" dur="indefinite" restart="never" nodeType="tmRoot"/>
      </p:par>
    </p:tnLst>
  </p:timing>
  <p:txStyles>
    <p:titleStyle>
      <a:lvl1pPr algn="r" defTabSz="914400" rtl="0" eaLnBrk="1" latinLnBrk="0" hangingPunct="1">
        <a:spcBef>
          <a:spcPct val="0"/>
        </a:spcBef>
        <a:buNone/>
        <a:defRPr sz="2800" kern="1200">
          <a:gradFill>
            <a:gsLst>
              <a:gs pos="0">
                <a:schemeClr val="tx1">
                  <a:lumMod val="50000"/>
                </a:schemeClr>
              </a:gs>
              <a:gs pos="61000">
                <a:schemeClr val="tx1"/>
              </a:gs>
            </a:gsLst>
            <a:lin ang="5400000" scaled="0"/>
          </a:gradFill>
          <a:effectLst/>
          <a:latin typeface="+mj-lt"/>
          <a:ea typeface="+mj-ea"/>
          <a:cs typeface="+mj-cs"/>
        </a:defRPr>
      </a:lvl1pPr>
    </p:titleStyle>
    <p:bodyStyle>
      <a:lvl1pPr marL="182880" indent="-182880" algn="l" defTabSz="914400" rtl="0" eaLnBrk="1" latinLnBrk="0" hangingPunct="1">
        <a:spcBef>
          <a:spcPct val="20000"/>
        </a:spcBef>
        <a:buClr>
          <a:schemeClr val="tx1">
            <a:lumMod val="50000"/>
            <a:lumOff val="50000"/>
          </a:schemeClr>
        </a:buClr>
        <a:buFont typeface="Wingdings" pitchFamily="2" charset="2"/>
        <a:buChar char="§"/>
        <a:defRPr sz="1800" kern="1200">
          <a:solidFill>
            <a:schemeClr val="tx1">
              <a:lumMod val="85000"/>
            </a:schemeClr>
          </a:solidFill>
          <a:latin typeface="+mn-lt"/>
          <a:ea typeface="+mn-ea"/>
          <a:cs typeface="+mn-cs"/>
        </a:defRPr>
      </a:lvl1pPr>
      <a:lvl2pPr marL="41148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2pPr>
      <a:lvl3pPr marL="59436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3pPr>
      <a:lvl4pPr marL="77724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4pPr>
      <a:lvl5pPr marL="96012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5pPr>
      <a:lvl6pPr marL="114300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6pPr>
      <a:lvl7pPr marL="132588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7pPr>
      <a:lvl8pPr marL="150876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8pPr>
      <a:lvl9pPr marL="169164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1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1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1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1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microsoft.com/office/2007/relationships/hdphoto" Target="../media/hdphoto1.wdp"/></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5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contrast="40000"/>
                    </a14:imgEffect>
                  </a14:imgLayer>
                </a14:imgProps>
              </a:ext>
              <a:ext uri="{28A0092B-C50C-407E-A947-70E740481C1C}">
                <a14:useLocalDpi xmlns:a14="http://schemas.microsoft.com/office/drawing/2010/main" val="0"/>
              </a:ext>
            </a:extLst>
          </a:blip>
          <a:srcRect l="40470"/>
          <a:stretch/>
        </p:blipFill>
        <p:spPr>
          <a:xfrm rot="10800000">
            <a:off x="0" y="0"/>
            <a:ext cx="6804248" cy="6858000"/>
          </a:xfrm>
          <a:prstGeom prst="rect">
            <a:avLst/>
          </a:prstGeom>
        </p:spPr>
      </p:pic>
      <p:sp>
        <p:nvSpPr>
          <p:cNvPr id="3" name="2 Subtítulo"/>
          <p:cNvSpPr>
            <a:spLocks noGrp="1"/>
          </p:cNvSpPr>
          <p:nvPr>
            <p:ph type="subTitle" idx="1"/>
          </p:nvPr>
        </p:nvSpPr>
        <p:spPr>
          <a:xfrm>
            <a:off x="1587624" y="3429000"/>
            <a:ext cx="4856584" cy="550912"/>
          </a:xfrm>
        </p:spPr>
        <p:txBody>
          <a:bodyPr>
            <a:normAutofit/>
          </a:bodyPr>
          <a:lstStyle/>
          <a:p>
            <a:r>
              <a:rPr lang="en-US" sz="2400" dirty="0" smtClean="0">
                <a:solidFill>
                  <a:srgbClr val="7A7973"/>
                </a:solidFill>
                <a:latin typeface="Calibri Light" pitchFamily="34" charset="0"/>
              </a:rPr>
              <a:t>Rodolfo </a:t>
            </a:r>
            <a:r>
              <a:rPr lang="en-US" sz="2400" dirty="0" err="1" smtClean="0">
                <a:solidFill>
                  <a:srgbClr val="7A7973"/>
                </a:solidFill>
                <a:latin typeface="Calibri Light" pitchFamily="34" charset="0"/>
              </a:rPr>
              <a:t>Luthe</a:t>
            </a:r>
            <a:r>
              <a:rPr lang="en-US" sz="2400" dirty="0" smtClean="0">
                <a:solidFill>
                  <a:srgbClr val="7A7973"/>
                </a:solidFill>
                <a:latin typeface="Calibri Light" pitchFamily="34" charset="0"/>
              </a:rPr>
              <a:t>, Researcher, Ph. D.</a:t>
            </a:r>
            <a:endParaRPr lang="en-US" sz="2400" dirty="0">
              <a:solidFill>
                <a:srgbClr val="7A7973"/>
              </a:solidFill>
              <a:latin typeface="Calibri Light" pitchFamily="34" charset="0"/>
            </a:endParaRPr>
          </a:p>
        </p:txBody>
      </p:sp>
      <p:sp>
        <p:nvSpPr>
          <p:cNvPr id="2" name="1 Título"/>
          <p:cNvSpPr>
            <a:spLocks noGrp="1"/>
          </p:cNvSpPr>
          <p:nvPr>
            <p:ph type="title"/>
          </p:nvPr>
        </p:nvSpPr>
        <p:spPr>
          <a:xfrm>
            <a:off x="1115616" y="2132856"/>
            <a:ext cx="5285184" cy="1232520"/>
          </a:xfrm>
        </p:spPr>
        <p:txBody>
          <a:bodyPr>
            <a:normAutofit/>
          </a:bodyPr>
          <a:lstStyle/>
          <a:p>
            <a:r>
              <a:rPr lang="en-US" sz="3600" dirty="0" smtClean="0">
                <a:solidFill>
                  <a:srgbClr val="760519"/>
                </a:solidFill>
                <a:latin typeface="Calibri Light" pitchFamily="34" charset="0"/>
              </a:rPr>
              <a:t>Process Manual</a:t>
            </a:r>
            <a:br>
              <a:rPr lang="en-US" sz="3600" dirty="0" smtClean="0">
                <a:solidFill>
                  <a:srgbClr val="760519"/>
                </a:solidFill>
                <a:latin typeface="Calibri Light" pitchFamily="34" charset="0"/>
              </a:rPr>
            </a:br>
            <a:r>
              <a:rPr lang="en-US" sz="3600" dirty="0" smtClean="0">
                <a:solidFill>
                  <a:srgbClr val="760519"/>
                </a:solidFill>
                <a:latin typeface="Calibri Light" pitchFamily="34" charset="0"/>
              </a:rPr>
              <a:t>The XXI Century Enterprise</a:t>
            </a:r>
            <a:endParaRPr lang="en-US" sz="3600"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04248" y="0"/>
            <a:ext cx="2376264" cy="6858000"/>
          </a:xfrm>
          <a:prstGeom prst="rect">
            <a:avLst/>
          </a:prstGeom>
        </p:spPr>
      </p:pic>
      <p:pic>
        <p:nvPicPr>
          <p:cNvPr id="7" name="6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3500" y="352841"/>
            <a:ext cx="2235909" cy="1203951"/>
          </a:xfrm>
          <a:prstGeom prst="rect">
            <a:avLst/>
          </a:prstGeom>
        </p:spPr>
      </p:pic>
      <p:pic>
        <p:nvPicPr>
          <p:cNvPr id="8" name="7 Imagen"/>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564856" y="394031"/>
            <a:ext cx="4023368" cy="762002"/>
          </a:xfrm>
          <a:prstGeom prst="rect">
            <a:avLst/>
          </a:prstGeom>
        </p:spPr>
      </p:pic>
    </p:spTree>
    <p:extLst>
      <p:ext uri="{BB962C8B-B14F-4D97-AF65-F5344CB8AC3E}">
        <p14:creationId xmlns:p14="http://schemas.microsoft.com/office/powerpoint/2010/main" val="41330560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5119463"/>
          </a:xfrm>
        </p:spPr>
        <p:txBody>
          <a:bodyPr anchor="t">
            <a:normAutofit/>
          </a:bodyPr>
          <a:lstStyle/>
          <a:p>
            <a:pPr algn="just">
              <a:spcBef>
                <a:spcPts val="600"/>
              </a:spcBef>
              <a:spcAft>
                <a:spcPts val="600"/>
              </a:spcAft>
              <a:buClr>
                <a:srgbClr val="760519"/>
              </a:buClr>
            </a:pPr>
            <a:r>
              <a:rPr lang="en-US" sz="2000" dirty="0">
                <a:solidFill>
                  <a:srgbClr val="7A7973"/>
                </a:solidFill>
              </a:rPr>
              <a:t>European research, in more than sixty years, establish that the cell’s electric disequilibrium is the cause of ALL that we call disease. The reason is that the electric disequilibrium is produced by the neural networks disequilibrium and the energy blockades</a:t>
            </a:r>
            <a:r>
              <a:rPr lang="en-US" sz="2000" dirty="0" smtClean="0">
                <a:solidFill>
                  <a:srgbClr val="7A7973"/>
                </a:solidFill>
              </a:rPr>
              <a:t>.</a:t>
            </a:r>
          </a:p>
          <a:p>
            <a:pPr algn="just">
              <a:spcBef>
                <a:spcPts val="600"/>
              </a:spcBef>
              <a:spcAft>
                <a:spcPts val="600"/>
              </a:spcAft>
              <a:buClr>
                <a:srgbClr val="760519"/>
              </a:buClr>
            </a:pPr>
            <a:r>
              <a:rPr lang="en-US" sz="2000" dirty="0">
                <a:solidFill>
                  <a:srgbClr val="7A7973"/>
                </a:solidFill>
              </a:rPr>
              <a:t>We are energy and the cell is also energy, being physics the science studying energy and electricity, so that with the personal neural networks diagnostic, we can use the </a:t>
            </a:r>
            <a:r>
              <a:rPr lang="en-US" sz="2000" dirty="0" err="1">
                <a:solidFill>
                  <a:srgbClr val="7A7973"/>
                </a:solidFill>
              </a:rPr>
              <a:t>psychoquantic</a:t>
            </a:r>
            <a:r>
              <a:rPr lang="en-US" sz="2000" dirty="0">
                <a:solidFill>
                  <a:srgbClr val="7A7973"/>
                </a:solidFill>
              </a:rPr>
              <a:t> engineering in order to level the </a:t>
            </a:r>
            <a:r>
              <a:rPr lang="en-US" sz="2000" dirty="0" err="1" smtClean="0">
                <a:solidFill>
                  <a:srgbClr val="7A7973"/>
                </a:solidFill>
              </a:rPr>
              <a:t>disequilibrated</a:t>
            </a:r>
            <a:r>
              <a:rPr lang="en-US" sz="2000" dirty="0" smtClean="0">
                <a:solidFill>
                  <a:srgbClr val="7A7973"/>
                </a:solidFill>
              </a:rPr>
              <a:t> </a:t>
            </a:r>
            <a:r>
              <a:rPr lang="en-US" sz="2000" dirty="0">
                <a:solidFill>
                  <a:srgbClr val="7A7973"/>
                </a:solidFill>
              </a:rPr>
              <a:t>networks. </a:t>
            </a:r>
            <a:r>
              <a:rPr lang="en-US" sz="2000" dirty="0" err="1">
                <a:solidFill>
                  <a:srgbClr val="7A7973"/>
                </a:solidFill>
              </a:rPr>
              <a:t>Psychoquantic</a:t>
            </a:r>
            <a:r>
              <a:rPr lang="en-US" sz="2000" dirty="0">
                <a:solidFill>
                  <a:srgbClr val="7A7973"/>
                </a:solidFill>
              </a:rPr>
              <a:t> engineering integrates mathematics, physics, neural networks, applied to the human cell.</a:t>
            </a:r>
            <a:endParaRPr lang="es-MX" sz="2000" dirty="0" smtClean="0">
              <a:solidFill>
                <a:srgbClr val="7A7973"/>
              </a:solidFill>
            </a:endParaRPr>
          </a:p>
        </p:txBody>
      </p:sp>
      <p:sp>
        <p:nvSpPr>
          <p:cNvPr id="2" name="1 Título"/>
          <p:cNvSpPr>
            <a:spLocks noGrp="1"/>
          </p:cNvSpPr>
          <p:nvPr>
            <p:ph type="title"/>
          </p:nvPr>
        </p:nvSpPr>
        <p:spPr>
          <a:xfrm>
            <a:off x="395536" y="332656"/>
            <a:ext cx="7300664" cy="648072"/>
          </a:xfrm>
        </p:spPr>
        <p:txBody>
          <a:bodyPr/>
          <a:lstStyle/>
          <a:p>
            <a:pPr algn="l"/>
            <a:r>
              <a:rPr lang="en-US" dirty="0">
                <a:solidFill>
                  <a:srgbClr val="760519"/>
                </a:solidFill>
                <a:latin typeface="Calibri Light" pitchFamily="34" charset="0"/>
              </a:rPr>
              <a:t>A new paradigm: Neural networks</a:t>
            </a:r>
            <a:endParaRPr lang="es-MX"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61863" y="5984153"/>
            <a:ext cx="2235909" cy="816967"/>
          </a:xfrm>
          <a:prstGeom prst="rect">
            <a:avLst/>
          </a:prstGeom>
        </p:spPr>
      </p:pic>
    </p:spTree>
    <p:extLst>
      <p:ext uri="{BB962C8B-B14F-4D97-AF65-F5344CB8AC3E}">
        <p14:creationId xmlns:p14="http://schemas.microsoft.com/office/powerpoint/2010/main" val="41243284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5119463"/>
          </a:xfrm>
        </p:spPr>
        <p:txBody>
          <a:bodyPr anchor="t">
            <a:normAutofit/>
          </a:bodyPr>
          <a:lstStyle/>
          <a:p>
            <a:pPr>
              <a:spcBef>
                <a:spcPts val="600"/>
              </a:spcBef>
              <a:spcAft>
                <a:spcPts val="600"/>
              </a:spcAft>
              <a:buClr>
                <a:srgbClr val="760519"/>
              </a:buClr>
            </a:pPr>
            <a:r>
              <a:rPr lang="en-US" sz="2000" dirty="0">
                <a:solidFill>
                  <a:srgbClr val="7A7973"/>
                </a:solidFill>
              </a:rPr>
              <a:t>IPADE’s research, as well as the research: Your Brain at Work, presented in the Harvard Business Review, in </a:t>
            </a:r>
            <a:r>
              <a:rPr lang="en-US" sz="2000" dirty="0" err="1">
                <a:solidFill>
                  <a:srgbClr val="7A7973"/>
                </a:solidFill>
              </a:rPr>
              <a:t>july</a:t>
            </a:r>
            <a:r>
              <a:rPr lang="en-US" sz="2000" dirty="0">
                <a:solidFill>
                  <a:srgbClr val="7A7973"/>
                </a:solidFill>
              </a:rPr>
              <a:t>-august 2013, are very valuable. They identify fifteen neural networks in the human brain</a:t>
            </a:r>
            <a:r>
              <a:rPr lang="en-US" sz="2000" dirty="0" smtClean="0">
                <a:solidFill>
                  <a:srgbClr val="7A7973"/>
                </a:solidFill>
              </a:rPr>
              <a:t>.</a:t>
            </a:r>
          </a:p>
          <a:p>
            <a:pPr>
              <a:spcBef>
                <a:spcPts val="600"/>
              </a:spcBef>
              <a:spcAft>
                <a:spcPts val="600"/>
              </a:spcAft>
              <a:buClr>
                <a:srgbClr val="760519"/>
              </a:buClr>
            </a:pPr>
            <a:r>
              <a:rPr lang="en-US" sz="2000" dirty="0">
                <a:solidFill>
                  <a:srgbClr val="7A7973"/>
                </a:solidFill>
              </a:rPr>
              <a:t>The fifteen neural networks have been classified in five groups, as follows:</a:t>
            </a:r>
            <a:endParaRPr lang="es-MX" sz="2000" b="1" dirty="0" smtClean="0">
              <a:solidFill>
                <a:srgbClr val="7A7973"/>
              </a:solidFill>
            </a:endParaRPr>
          </a:p>
          <a:p>
            <a:pPr marL="0" indent="0" algn="ctr">
              <a:spcBef>
                <a:spcPts val="600"/>
              </a:spcBef>
              <a:spcAft>
                <a:spcPts val="600"/>
              </a:spcAft>
              <a:buClr>
                <a:srgbClr val="760519"/>
              </a:buClr>
              <a:buNone/>
            </a:pPr>
            <a:r>
              <a:rPr lang="en-US" sz="2000" dirty="0">
                <a:solidFill>
                  <a:srgbClr val="760519"/>
                </a:solidFill>
              </a:rPr>
              <a:t>Human Factor, Basic, Ethics, Competitive and Vision.</a:t>
            </a:r>
            <a:endParaRPr lang="es-MX" dirty="0">
              <a:solidFill>
                <a:srgbClr val="760519"/>
              </a:solidFill>
            </a:endParaRPr>
          </a:p>
        </p:txBody>
      </p:sp>
      <p:sp>
        <p:nvSpPr>
          <p:cNvPr id="2" name="1 Título"/>
          <p:cNvSpPr>
            <a:spLocks noGrp="1"/>
          </p:cNvSpPr>
          <p:nvPr>
            <p:ph type="title"/>
          </p:nvPr>
        </p:nvSpPr>
        <p:spPr>
          <a:xfrm>
            <a:off x="395536" y="332656"/>
            <a:ext cx="7300664" cy="648072"/>
          </a:xfrm>
        </p:spPr>
        <p:txBody>
          <a:bodyPr/>
          <a:lstStyle/>
          <a:p>
            <a:pPr algn="l"/>
            <a:r>
              <a:rPr lang="en-US" dirty="0" smtClean="0">
                <a:solidFill>
                  <a:srgbClr val="760519"/>
                </a:solidFill>
                <a:latin typeface="Calibri Light" pitchFamily="34" charset="0"/>
              </a:rPr>
              <a:t>Research about neural networks</a:t>
            </a:r>
            <a:endParaRPr lang="en-US"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61863" y="5984153"/>
            <a:ext cx="2235909" cy="816967"/>
          </a:xfrm>
          <a:prstGeom prst="rect">
            <a:avLst/>
          </a:prstGeom>
        </p:spPr>
      </p:pic>
    </p:spTree>
    <p:extLst>
      <p:ext uri="{BB962C8B-B14F-4D97-AF65-F5344CB8AC3E}">
        <p14:creationId xmlns:p14="http://schemas.microsoft.com/office/powerpoint/2010/main" val="35421390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7"/>
            <a:ext cx="7355160" cy="432048"/>
          </a:xfrm>
        </p:spPr>
        <p:txBody>
          <a:bodyPr anchor="t">
            <a:normAutofit/>
          </a:bodyPr>
          <a:lstStyle/>
          <a:p>
            <a:pPr marL="0" indent="0">
              <a:spcBef>
                <a:spcPts val="600"/>
              </a:spcBef>
              <a:spcAft>
                <a:spcPts val="600"/>
              </a:spcAft>
              <a:buClr>
                <a:srgbClr val="760519"/>
              </a:buClr>
              <a:buNone/>
            </a:pPr>
            <a:r>
              <a:rPr lang="en-US" sz="2000" dirty="0">
                <a:solidFill>
                  <a:srgbClr val="7A7973"/>
                </a:solidFill>
              </a:rPr>
              <a:t>The detailed classification is as follows:</a:t>
            </a:r>
            <a:endParaRPr lang="es-MX" sz="2000" dirty="0">
              <a:solidFill>
                <a:srgbClr val="7A7973"/>
              </a:solidFill>
            </a:endParaRPr>
          </a:p>
        </p:txBody>
      </p:sp>
      <p:sp>
        <p:nvSpPr>
          <p:cNvPr id="2" name="1 Título"/>
          <p:cNvSpPr>
            <a:spLocks noGrp="1"/>
          </p:cNvSpPr>
          <p:nvPr>
            <p:ph type="title"/>
          </p:nvPr>
        </p:nvSpPr>
        <p:spPr>
          <a:xfrm>
            <a:off x="395536" y="332656"/>
            <a:ext cx="7300664" cy="648072"/>
          </a:xfrm>
        </p:spPr>
        <p:txBody>
          <a:bodyPr/>
          <a:lstStyle/>
          <a:p>
            <a:pPr algn="l"/>
            <a:r>
              <a:rPr lang="en-US" dirty="0">
                <a:solidFill>
                  <a:srgbClr val="760519"/>
                </a:solidFill>
                <a:latin typeface="Calibri Light" pitchFamily="34" charset="0"/>
              </a:rPr>
              <a:t>Research about neural networks</a:t>
            </a:r>
            <a:endParaRPr lang="es-MX"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61863" y="5984153"/>
            <a:ext cx="2235909" cy="816967"/>
          </a:xfrm>
          <a:prstGeom prst="rect">
            <a:avLst/>
          </a:prstGeom>
        </p:spPr>
      </p:pic>
      <p:sp>
        <p:nvSpPr>
          <p:cNvPr id="7" name="2 Marcador de contenido"/>
          <p:cNvSpPr txBox="1">
            <a:spLocks/>
          </p:cNvSpPr>
          <p:nvPr/>
        </p:nvSpPr>
        <p:spPr>
          <a:xfrm>
            <a:off x="467544" y="1556792"/>
            <a:ext cx="8224899" cy="4104456"/>
          </a:xfrm>
          <a:prstGeom prst="rect">
            <a:avLst/>
          </a:prstGeom>
        </p:spPr>
        <p:txBody>
          <a:bodyPr vert="horz" lIns="91440" tIns="45720" rIns="91440" bIns="45720" numCol="3" rtlCol="0" anchor="t">
            <a:normAutofit/>
          </a:bodyPr>
          <a:lstStyle>
            <a:lvl1pPr marL="182880" indent="-182880" algn="l" defTabSz="914400" rtl="0" eaLnBrk="1" latinLnBrk="0" hangingPunct="1">
              <a:spcBef>
                <a:spcPct val="20000"/>
              </a:spcBef>
              <a:buClr>
                <a:schemeClr val="tx1">
                  <a:lumMod val="50000"/>
                  <a:lumOff val="50000"/>
                </a:schemeClr>
              </a:buClr>
              <a:buFont typeface="Wingdings" pitchFamily="2" charset="2"/>
              <a:buChar char="§"/>
              <a:defRPr sz="1800" kern="1200">
                <a:solidFill>
                  <a:schemeClr val="tx1">
                    <a:lumMod val="85000"/>
                  </a:schemeClr>
                </a:solidFill>
                <a:latin typeface="+mn-lt"/>
                <a:ea typeface="+mn-ea"/>
                <a:cs typeface="+mn-cs"/>
              </a:defRPr>
            </a:lvl1pPr>
            <a:lvl2pPr marL="41148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2pPr>
            <a:lvl3pPr marL="59436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3pPr>
            <a:lvl4pPr marL="77724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4pPr>
            <a:lvl5pPr marL="96012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5pPr>
            <a:lvl6pPr marL="114300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6pPr>
            <a:lvl7pPr marL="132588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7pPr>
            <a:lvl8pPr marL="150876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8pPr>
            <a:lvl9pPr marL="169164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9pPr>
          </a:lstStyle>
          <a:p>
            <a:pPr marL="0" indent="0">
              <a:buClr>
                <a:srgbClr val="760519"/>
              </a:buClr>
              <a:buNone/>
            </a:pPr>
            <a:r>
              <a:rPr lang="en-US" sz="2000" dirty="0" smtClean="0">
                <a:solidFill>
                  <a:srgbClr val="760519"/>
                </a:solidFill>
              </a:rPr>
              <a:t>Human Factor Group</a:t>
            </a:r>
          </a:p>
          <a:p>
            <a:pPr>
              <a:buClr>
                <a:srgbClr val="760519"/>
              </a:buClr>
            </a:pPr>
            <a:r>
              <a:rPr lang="en-US" sz="2000" dirty="0" smtClean="0">
                <a:solidFill>
                  <a:srgbClr val="7A7973"/>
                </a:solidFill>
              </a:rPr>
              <a:t>Creative network</a:t>
            </a:r>
          </a:p>
          <a:p>
            <a:pPr>
              <a:buClr>
                <a:srgbClr val="760519"/>
              </a:buClr>
            </a:pPr>
            <a:r>
              <a:rPr lang="en-US" sz="2000" dirty="0" smtClean="0">
                <a:solidFill>
                  <a:srgbClr val="7A7973"/>
                </a:solidFill>
              </a:rPr>
              <a:t>Acknowledgment network</a:t>
            </a:r>
          </a:p>
          <a:p>
            <a:pPr>
              <a:buClr>
                <a:srgbClr val="760519"/>
              </a:buClr>
            </a:pPr>
            <a:r>
              <a:rPr lang="en-US" sz="2000" dirty="0" smtClean="0">
                <a:solidFill>
                  <a:srgbClr val="7A7973"/>
                </a:solidFill>
              </a:rPr>
              <a:t>Affection network</a:t>
            </a:r>
          </a:p>
          <a:p>
            <a:pPr>
              <a:buClr>
                <a:srgbClr val="760519"/>
              </a:buClr>
            </a:pPr>
            <a:r>
              <a:rPr lang="en-US" sz="2000" dirty="0" smtClean="0">
                <a:solidFill>
                  <a:srgbClr val="7A7973"/>
                </a:solidFill>
              </a:rPr>
              <a:t>Control network</a:t>
            </a:r>
          </a:p>
          <a:p>
            <a:endParaRPr lang="es-MX" sz="2000" dirty="0"/>
          </a:p>
          <a:p>
            <a:pPr marL="0" indent="0">
              <a:buNone/>
            </a:pPr>
            <a:r>
              <a:rPr lang="en-US" sz="2000" dirty="0" smtClean="0">
                <a:solidFill>
                  <a:srgbClr val="760519"/>
                </a:solidFill>
              </a:rPr>
              <a:t>Basic Group </a:t>
            </a:r>
          </a:p>
          <a:p>
            <a:pPr>
              <a:buClr>
                <a:srgbClr val="760519"/>
              </a:buClr>
            </a:pPr>
            <a:r>
              <a:rPr lang="en-US" sz="2000" dirty="0" smtClean="0">
                <a:solidFill>
                  <a:srgbClr val="7A7973"/>
                </a:solidFill>
              </a:rPr>
              <a:t>Conscience network</a:t>
            </a:r>
          </a:p>
          <a:p>
            <a:pPr>
              <a:buClr>
                <a:srgbClr val="760519"/>
              </a:buClr>
            </a:pPr>
            <a:r>
              <a:rPr lang="en-US" sz="2000" dirty="0" smtClean="0">
                <a:solidFill>
                  <a:srgbClr val="7A7973"/>
                </a:solidFill>
              </a:rPr>
              <a:t>Learning network</a:t>
            </a:r>
          </a:p>
          <a:p>
            <a:pPr marL="0" indent="0">
              <a:buNone/>
            </a:pPr>
            <a:endParaRPr lang="es-MX" sz="2000" dirty="0" smtClean="0"/>
          </a:p>
          <a:p>
            <a:pPr marL="0" indent="0">
              <a:buNone/>
            </a:pPr>
            <a:r>
              <a:rPr lang="en-US" sz="2000" dirty="0" smtClean="0">
                <a:solidFill>
                  <a:srgbClr val="760519"/>
                </a:solidFill>
              </a:rPr>
              <a:t>Ethics Group</a:t>
            </a:r>
          </a:p>
          <a:p>
            <a:pPr>
              <a:buClr>
                <a:srgbClr val="760519"/>
              </a:buClr>
            </a:pPr>
            <a:r>
              <a:rPr lang="en-US" sz="2000" dirty="0" smtClean="0">
                <a:solidFill>
                  <a:srgbClr val="7A7973"/>
                </a:solidFill>
              </a:rPr>
              <a:t>Intellectual network</a:t>
            </a:r>
          </a:p>
          <a:p>
            <a:pPr>
              <a:buClr>
                <a:srgbClr val="760519"/>
              </a:buClr>
            </a:pPr>
            <a:r>
              <a:rPr lang="en-US" sz="2000" dirty="0" smtClean="0">
                <a:solidFill>
                  <a:srgbClr val="7A7973"/>
                </a:solidFill>
              </a:rPr>
              <a:t>Values network</a:t>
            </a:r>
          </a:p>
          <a:p>
            <a:pPr>
              <a:buClr>
                <a:srgbClr val="760519"/>
              </a:buClr>
            </a:pPr>
            <a:r>
              <a:rPr lang="en-US" sz="2000" dirty="0" smtClean="0">
                <a:solidFill>
                  <a:srgbClr val="7A7973"/>
                </a:solidFill>
              </a:rPr>
              <a:t>Virtues network</a:t>
            </a:r>
          </a:p>
          <a:p>
            <a:pPr marL="0" indent="0">
              <a:buNone/>
            </a:pPr>
            <a:endParaRPr lang="en-US" sz="2000" dirty="0" smtClean="0"/>
          </a:p>
          <a:p>
            <a:pPr marL="0" indent="0">
              <a:buNone/>
            </a:pPr>
            <a:endParaRPr lang="en-US" sz="2000" b="1" dirty="0" smtClean="0"/>
          </a:p>
          <a:p>
            <a:pPr marL="0" indent="0">
              <a:buNone/>
            </a:pPr>
            <a:endParaRPr lang="en-US" sz="2000" dirty="0" smtClean="0">
              <a:solidFill>
                <a:srgbClr val="760519"/>
              </a:solidFill>
            </a:endParaRPr>
          </a:p>
          <a:p>
            <a:pPr marL="0" indent="0">
              <a:buNone/>
            </a:pPr>
            <a:r>
              <a:rPr lang="en-US" sz="2000" dirty="0" smtClean="0">
                <a:solidFill>
                  <a:srgbClr val="760519"/>
                </a:solidFill>
              </a:rPr>
              <a:t>Competitive Group</a:t>
            </a:r>
          </a:p>
          <a:p>
            <a:pPr>
              <a:buClr>
                <a:srgbClr val="760519"/>
              </a:buClr>
            </a:pPr>
            <a:r>
              <a:rPr lang="en-US" sz="2000" dirty="0" smtClean="0">
                <a:solidFill>
                  <a:srgbClr val="7A7973"/>
                </a:solidFill>
              </a:rPr>
              <a:t>Memory network</a:t>
            </a:r>
          </a:p>
          <a:p>
            <a:pPr>
              <a:buClr>
                <a:srgbClr val="760519"/>
              </a:buClr>
            </a:pPr>
            <a:r>
              <a:rPr lang="en-US" sz="2000" dirty="0" smtClean="0">
                <a:solidFill>
                  <a:srgbClr val="7A7973"/>
                </a:solidFill>
              </a:rPr>
              <a:t>Information network</a:t>
            </a:r>
          </a:p>
          <a:p>
            <a:pPr>
              <a:buClr>
                <a:srgbClr val="760519"/>
              </a:buClr>
            </a:pPr>
            <a:r>
              <a:rPr lang="en-US" sz="2000" dirty="0" smtClean="0">
                <a:solidFill>
                  <a:srgbClr val="7A7973"/>
                </a:solidFill>
              </a:rPr>
              <a:t>Action network</a:t>
            </a:r>
          </a:p>
          <a:p>
            <a:pPr marL="0" indent="0">
              <a:buNone/>
            </a:pPr>
            <a:r>
              <a:rPr lang="en-US" sz="2000" dirty="0" smtClean="0">
                <a:solidFill>
                  <a:srgbClr val="760519"/>
                </a:solidFill>
              </a:rPr>
              <a:t>Vision Group</a:t>
            </a:r>
          </a:p>
          <a:p>
            <a:pPr>
              <a:buClr>
                <a:srgbClr val="760519"/>
              </a:buClr>
            </a:pPr>
            <a:r>
              <a:rPr lang="en-US" sz="2000" dirty="0" smtClean="0">
                <a:solidFill>
                  <a:srgbClr val="7A7973"/>
                </a:solidFill>
              </a:rPr>
              <a:t>Planning network</a:t>
            </a:r>
          </a:p>
          <a:p>
            <a:pPr>
              <a:buClr>
                <a:srgbClr val="760519"/>
              </a:buClr>
            </a:pPr>
            <a:r>
              <a:rPr lang="en-US" sz="2000" dirty="0" smtClean="0">
                <a:solidFill>
                  <a:srgbClr val="7A7973"/>
                </a:solidFill>
              </a:rPr>
              <a:t>Communication network</a:t>
            </a:r>
          </a:p>
          <a:p>
            <a:pPr>
              <a:buClr>
                <a:srgbClr val="760519"/>
              </a:buClr>
            </a:pPr>
            <a:r>
              <a:rPr lang="en-US" sz="2000" dirty="0" smtClean="0">
                <a:solidFill>
                  <a:srgbClr val="7A7973"/>
                </a:solidFill>
              </a:rPr>
              <a:t>Leadership network.</a:t>
            </a:r>
            <a:endParaRPr lang="en-US" sz="2000" dirty="0">
              <a:solidFill>
                <a:srgbClr val="7A7973"/>
              </a:solidFill>
            </a:endParaRPr>
          </a:p>
        </p:txBody>
      </p:sp>
    </p:spTree>
    <p:extLst>
      <p:ext uri="{BB962C8B-B14F-4D97-AF65-F5344CB8AC3E}">
        <p14:creationId xmlns:p14="http://schemas.microsoft.com/office/powerpoint/2010/main" val="15309250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5184576"/>
          </a:xfrm>
        </p:spPr>
        <p:txBody>
          <a:bodyPr anchor="t">
            <a:normAutofit lnSpcReduction="10000"/>
          </a:bodyPr>
          <a:lstStyle/>
          <a:p>
            <a:pPr>
              <a:spcBef>
                <a:spcPts val="600"/>
              </a:spcBef>
              <a:spcAft>
                <a:spcPts val="600"/>
              </a:spcAft>
              <a:buClr>
                <a:srgbClr val="760519"/>
              </a:buClr>
            </a:pPr>
            <a:r>
              <a:rPr lang="en-US" sz="2000" dirty="0">
                <a:solidFill>
                  <a:srgbClr val="7A7973"/>
                </a:solidFill>
              </a:rPr>
              <a:t>The neural networks </a:t>
            </a:r>
            <a:r>
              <a:rPr lang="en-US" sz="2000" dirty="0" smtClean="0">
                <a:solidFill>
                  <a:srgbClr val="7A7973"/>
                </a:solidFill>
              </a:rPr>
              <a:t>mathematic </a:t>
            </a:r>
            <a:r>
              <a:rPr lang="en-US" sz="2000" dirty="0">
                <a:solidFill>
                  <a:srgbClr val="7A7973"/>
                </a:solidFill>
              </a:rPr>
              <a:t>model developed has the following equation</a:t>
            </a:r>
            <a:r>
              <a:rPr lang="en-US" sz="2000" dirty="0" smtClean="0">
                <a:solidFill>
                  <a:srgbClr val="7A7973"/>
                </a:solidFill>
              </a:rPr>
              <a:t>:</a:t>
            </a:r>
          </a:p>
          <a:p>
            <a:pPr marL="0" indent="0">
              <a:spcBef>
                <a:spcPts val="600"/>
              </a:spcBef>
              <a:spcAft>
                <a:spcPts val="600"/>
              </a:spcAft>
              <a:buClr>
                <a:srgbClr val="760519"/>
              </a:buClr>
              <a:buNone/>
            </a:pPr>
            <a:r>
              <a:rPr lang="es-MX" sz="2000" dirty="0" smtClean="0">
                <a:solidFill>
                  <a:srgbClr val="760519"/>
                </a:solidFill>
              </a:rPr>
              <a:t>   </a:t>
            </a:r>
            <a:r>
              <a:rPr lang="en-US" sz="2000" dirty="0" smtClean="0">
                <a:solidFill>
                  <a:srgbClr val="760519"/>
                </a:solidFill>
              </a:rPr>
              <a:t>Neural networks =</a:t>
            </a:r>
            <a:r>
              <a:rPr lang="en-US" sz="2000" dirty="0" smtClean="0">
                <a:solidFill>
                  <a:srgbClr val="7A7973"/>
                </a:solidFill>
              </a:rPr>
              <a:t>	   Creative network</a:t>
            </a:r>
            <a:br>
              <a:rPr lang="en-US" sz="2000" dirty="0" smtClean="0">
                <a:solidFill>
                  <a:srgbClr val="7A7973"/>
                </a:solidFill>
              </a:rPr>
            </a:br>
            <a:r>
              <a:rPr lang="en-US" sz="2000" dirty="0" smtClean="0">
                <a:solidFill>
                  <a:srgbClr val="7A7973"/>
                </a:solidFill>
              </a:rPr>
              <a:t>			+ Acknowledgement network</a:t>
            </a:r>
            <a:br>
              <a:rPr lang="en-US" sz="2000" dirty="0" smtClean="0">
                <a:solidFill>
                  <a:srgbClr val="7A7973"/>
                </a:solidFill>
              </a:rPr>
            </a:br>
            <a:r>
              <a:rPr lang="en-US" sz="2000" dirty="0" smtClean="0">
                <a:solidFill>
                  <a:srgbClr val="7A7973"/>
                </a:solidFill>
              </a:rPr>
              <a:t>			+ Affection network</a:t>
            </a:r>
            <a:br>
              <a:rPr lang="en-US" sz="2000" dirty="0" smtClean="0">
                <a:solidFill>
                  <a:srgbClr val="7A7973"/>
                </a:solidFill>
              </a:rPr>
            </a:br>
            <a:r>
              <a:rPr lang="en-US" sz="2000" dirty="0">
                <a:solidFill>
                  <a:srgbClr val="7A7973"/>
                </a:solidFill>
              </a:rPr>
              <a:t>			</a:t>
            </a:r>
            <a:r>
              <a:rPr lang="en-US" sz="2000" dirty="0" smtClean="0">
                <a:solidFill>
                  <a:srgbClr val="7A7973"/>
                </a:solidFill>
              </a:rPr>
              <a:t>+ Control network</a:t>
            </a:r>
            <a:br>
              <a:rPr lang="en-US" sz="2000" dirty="0" smtClean="0">
                <a:solidFill>
                  <a:srgbClr val="7A7973"/>
                </a:solidFill>
              </a:rPr>
            </a:br>
            <a:r>
              <a:rPr lang="en-US" sz="2000" dirty="0">
                <a:solidFill>
                  <a:srgbClr val="7A7973"/>
                </a:solidFill>
              </a:rPr>
              <a:t>			</a:t>
            </a:r>
            <a:r>
              <a:rPr lang="en-US" sz="2000" dirty="0" smtClean="0">
                <a:solidFill>
                  <a:srgbClr val="7A7973"/>
                </a:solidFill>
              </a:rPr>
              <a:t>+ Conscience network</a:t>
            </a:r>
            <a:br>
              <a:rPr lang="en-US" sz="2000" dirty="0" smtClean="0">
                <a:solidFill>
                  <a:srgbClr val="7A7973"/>
                </a:solidFill>
              </a:rPr>
            </a:br>
            <a:r>
              <a:rPr lang="en-US" sz="2000" dirty="0">
                <a:solidFill>
                  <a:srgbClr val="7A7973"/>
                </a:solidFill>
              </a:rPr>
              <a:t>			</a:t>
            </a:r>
            <a:r>
              <a:rPr lang="en-US" sz="2000" dirty="0" smtClean="0">
                <a:solidFill>
                  <a:srgbClr val="7A7973"/>
                </a:solidFill>
              </a:rPr>
              <a:t>+ Learning network</a:t>
            </a:r>
            <a:br>
              <a:rPr lang="en-US" sz="2000" dirty="0" smtClean="0">
                <a:solidFill>
                  <a:srgbClr val="7A7973"/>
                </a:solidFill>
              </a:rPr>
            </a:br>
            <a:r>
              <a:rPr lang="en-US" sz="2000" dirty="0">
                <a:solidFill>
                  <a:srgbClr val="7A7973"/>
                </a:solidFill>
              </a:rPr>
              <a:t>			</a:t>
            </a:r>
            <a:r>
              <a:rPr lang="en-US" sz="2000" dirty="0" smtClean="0">
                <a:solidFill>
                  <a:srgbClr val="7A7973"/>
                </a:solidFill>
              </a:rPr>
              <a:t>+ Intellectual network</a:t>
            </a:r>
            <a:br>
              <a:rPr lang="en-US" sz="2000" dirty="0" smtClean="0">
                <a:solidFill>
                  <a:srgbClr val="7A7973"/>
                </a:solidFill>
              </a:rPr>
            </a:br>
            <a:r>
              <a:rPr lang="en-US" sz="2000" dirty="0">
                <a:solidFill>
                  <a:srgbClr val="7A7973"/>
                </a:solidFill>
              </a:rPr>
              <a:t>			</a:t>
            </a:r>
            <a:r>
              <a:rPr lang="en-US" sz="2000" dirty="0" smtClean="0">
                <a:solidFill>
                  <a:srgbClr val="7A7973"/>
                </a:solidFill>
              </a:rPr>
              <a:t>+ Values network</a:t>
            </a:r>
            <a:br>
              <a:rPr lang="en-US" sz="2000" dirty="0" smtClean="0">
                <a:solidFill>
                  <a:srgbClr val="7A7973"/>
                </a:solidFill>
              </a:rPr>
            </a:br>
            <a:r>
              <a:rPr lang="en-US" sz="2000" dirty="0">
                <a:solidFill>
                  <a:srgbClr val="7A7973"/>
                </a:solidFill>
              </a:rPr>
              <a:t>			</a:t>
            </a:r>
            <a:r>
              <a:rPr lang="en-US" sz="2000" dirty="0" smtClean="0">
                <a:solidFill>
                  <a:srgbClr val="7A7973"/>
                </a:solidFill>
              </a:rPr>
              <a:t>+ Virtues network</a:t>
            </a:r>
            <a:br>
              <a:rPr lang="en-US" sz="2000" dirty="0" smtClean="0">
                <a:solidFill>
                  <a:srgbClr val="7A7973"/>
                </a:solidFill>
              </a:rPr>
            </a:br>
            <a:r>
              <a:rPr lang="en-US" sz="2000" dirty="0">
                <a:solidFill>
                  <a:srgbClr val="7A7973"/>
                </a:solidFill>
              </a:rPr>
              <a:t>			</a:t>
            </a:r>
            <a:r>
              <a:rPr lang="en-US" sz="2000" dirty="0" smtClean="0">
                <a:solidFill>
                  <a:srgbClr val="7A7973"/>
                </a:solidFill>
              </a:rPr>
              <a:t>+ Memory network</a:t>
            </a:r>
            <a:br>
              <a:rPr lang="en-US" sz="2000" dirty="0" smtClean="0">
                <a:solidFill>
                  <a:srgbClr val="7A7973"/>
                </a:solidFill>
              </a:rPr>
            </a:br>
            <a:r>
              <a:rPr lang="en-US" sz="2000" dirty="0">
                <a:solidFill>
                  <a:srgbClr val="7A7973"/>
                </a:solidFill>
              </a:rPr>
              <a:t>			</a:t>
            </a:r>
            <a:r>
              <a:rPr lang="en-US" sz="2000" dirty="0" smtClean="0">
                <a:solidFill>
                  <a:srgbClr val="7A7973"/>
                </a:solidFill>
              </a:rPr>
              <a:t>+ Information network</a:t>
            </a:r>
            <a:br>
              <a:rPr lang="en-US" sz="2000" dirty="0" smtClean="0">
                <a:solidFill>
                  <a:srgbClr val="7A7973"/>
                </a:solidFill>
              </a:rPr>
            </a:br>
            <a:r>
              <a:rPr lang="en-US" sz="2000" dirty="0">
                <a:solidFill>
                  <a:srgbClr val="7A7973"/>
                </a:solidFill>
              </a:rPr>
              <a:t>			</a:t>
            </a:r>
            <a:r>
              <a:rPr lang="en-US" sz="2000" dirty="0" smtClean="0">
                <a:solidFill>
                  <a:srgbClr val="7A7973"/>
                </a:solidFill>
              </a:rPr>
              <a:t>+ Action network</a:t>
            </a:r>
            <a:br>
              <a:rPr lang="en-US" sz="2000" dirty="0" smtClean="0">
                <a:solidFill>
                  <a:srgbClr val="7A7973"/>
                </a:solidFill>
              </a:rPr>
            </a:br>
            <a:r>
              <a:rPr lang="en-US" sz="2000" dirty="0">
                <a:solidFill>
                  <a:srgbClr val="7A7973"/>
                </a:solidFill>
              </a:rPr>
              <a:t>			</a:t>
            </a:r>
            <a:r>
              <a:rPr lang="en-US" sz="2000" dirty="0" smtClean="0">
                <a:solidFill>
                  <a:srgbClr val="7A7973"/>
                </a:solidFill>
              </a:rPr>
              <a:t>+ Planning network</a:t>
            </a:r>
            <a:br>
              <a:rPr lang="en-US" sz="2000" dirty="0" smtClean="0">
                <a:solidFill>
                  <a:srgbClr val="7A7973"/>
                </a:solidFill>
              </a:rPr>
            </a:br>
            <a:r>
              <a:rPr lang="en-US" sz="2000" dirty="0">
                <a:solidFill>
                  <a:srgbClr val="7A7973"/>
                </a:solidFill>
              </a:rPr>
              <a:t>			</a:t>
            </a:r>
            <a:r>
              <a:rPr lang="en-US" sz="2000" dirty="0" smtClean="0">
                <a:solidFill>
                  <a:srgbClr val="7A7973"/>
                </a:solidFill>
              </a:rPr>
              <a:t>+ Communication network</a:t>
            </a:r>
            <a:br>
              <a:rPr lang="en-US" sz="2000" dirty="0" smtClean="0">
                <a:solidFill>
                  <a:srgbClr val="7A7973"/>
                </a:solidFill>
              </a:rPr>
            </a:br>
            <a:r>
              <a:rPr lang="en-US" sz="2000" dirty="0">
                <a:solidFill>
                  <a:srgbClr val="7A7973"/>
                </a:solidFill>
              </a:rPr>
              <a:t>			</a:t>
            </a:r>
            <a:r>
              <a:rPr lang="en-US" sz="2000" dirty="0" smtClean="0">
                <a:solidFill>
                  <a:srgbClr val="7A7973"/>
                </a:solidFill>
              </a:rPr>
              <a:t>+ Leadership network</a:t>
            </a:r>
          </a:p>
        </p:txBody>
      </p:sp>
      <p:sp>
        <p:nvSpPr>
          <p:cNvPr id="2" name="1 Título"/>
          <p:cNvSpPr>
            <a:spLocks noGrp="1"/>
          </p:cNvSpPr>
          <p:nvPr>
            <p:ph type="title"/>
          </p:nvPr>
        </p:nvSpPr>
        <p:spPr>
          <a:xfrm>
            <a:off x="395536" y="332656"/>
            <a:ext cx="7300664" cy="648072"/>
          </a:xfrm>
        </p:spPr>
        <p:txBody>
          <a:bodyPr/>
          <a:lstStyle/>
          <a:p>
            <a:pPr algn="l"/>
            <a:r>
              <a:rPr lang="en-US" dirty="0">
                <a:solidFill>
                  <a:srgbClr val="760519"/>
                </a:solidFill>
                <a:latin typeface="Calibri Light" pitchFamily="34" charset="0"/>
              </a:rPr>
              <a:t>Research about neural networks</a:t>
            </a:r>
            <a:endParaRPr lang="es-MX"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61863" y="5984153"/>
            <a:ext cx="2235909" cy="816967"/>
          </a:xfrm>
          <a:prstGeom prst="rect">
            <a:avLst/>
          </a:prstGeom>
        </p:spPr>
      </p:pic>
    </p:spTree>
    <p:extLst>
      <p:ext uri="{BB962C8B-B14F-4D97-AF65-F5344CB8AC3E}">
        <p14:creationId xmlns:p14="http://schemas.microsoft.com/office/powerpoint/2010/main" val="41061937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7"/>
            <a:ext cx="7355160" cy="720079"/>
          </a:xfrm>
        </p:spPr>
        <p:txBody>
          <a:bodyPr anchor="t">
            <a:normAutofit/>
          </a:bodyPr>
          <a:lstStyle/>
          <a:p>
            <a:pPr>
              <a:spcBef>
                <a:spcPts val="600"/>
              </a:spcBef>
              <a:spcAft>
                <a:spcPts val="600"/>
              </a:spcAft>
              <a:buClr>
                <a:srgbClr val="760519"/>
              </a:buClr>
            </a:pPr>
            <a:r>
              <a:rPr lang="en-US" sz="2000" dirty="0">
                <a:solidFill>
                  <a:srgbClr val="7A7973"/>
                </a:solidFill>
              </a:rPr>
              <a:t>Each of the neural networks has a mathematic model formed with several variables, as follows:</a:t>
            </a:r>
            <a:endParaRPr lang="es-MX" sz="2000" dirty="0" smtClean="0">
              <a:solidFill>
                <a:srgbClr val="7A7973"/>
              </a:solidFill>
            </a:endParaRPr>
          </a:p>
        </p:txBody>
      </p:sp>
      <p:sp>
        <p:nvSpPr>
          <p:cNvPr id="2" name="1 Título"/>
          <p:cNvSpPr>
            <a:spLocks noGrp="1"/>
          </p:cNvSpPr>
          <p:nvPr>
            <p:ph type="title"/>
          </p:nvPr>
        </p:nvSpPr>
        <p:spPr>
          <a:xfrm>
            <a:off x="395536" y="332656"/>
            <a:ext cx="7300664" cy="648072"/>
          </a:xfrm>
        </p:spPr>
        <p:txBody>
          <a:bodyPr/>
          <a:lstStyle/>
          <a:p>
            <a:pPr algn="l"/>
            <a:r>
              <a:rPr lang="en-US" dirty="0">
                <a:solidFill>
                  <a:srgbClr val="760519"/>
                </a:solidFill>
                <a:latin typeface="Calibri Light" pitchFamily="34" charset="0"/>
              </a:rPr>
              <a:t>Research about neural networks</a:t>
            </a:r>
            <a:endParaRPr lang="es-MX"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61863" y="5984153"/>
            <a:ext cx="2235909" cy="816967"/>
          </a:xfrm>
          <a:prstGeom prst="rect">
            <a:avLst/>
          </a:prstGeom>
        </p:spPr>
      </p:pic>
      <p:sp>
        <p:nvSpPr>
          <p:cNvPr id="7" name="2 Marcador de contenido"/>
          <p:cNvSpPr txBox="1">
            <a:spLocks/>
          </p:cNvSpPr>
          <p:nvPr/>
        </p:nvSpPr>
        <p:spPr>
          <a:xfrm>
            <a:off x="611560" y="1988840"/>
            <a:ext cx="7211144" cy="3528392"/>
          </a:xfrm>
          <a:prstGeom prst="rect">
            <a:avLst/>
          </a:prstGeom>
        </p:spPr>
        <p:txBody>
          <a:bodyPr vert="horz" lIns="91440" tIns="45720" rIns="91440" bIns="45720" numCol="2" rtlCol="0" anchor="t">
            <a:normAutofit/>
          </a:bodyPr>
          <a:lstStyle>
            <a:lvl1pPr marL="182880" indent="-182880" algn="l" defTabSz="914400" rtl="0" eaLnBrk="1" latinLnBrk="0" hangingPunct="1">
              <a:spcBef>
                <a:spcPct val="20000"/>
              </a:spcBef>
              <a:buClr>
                <a:schemeClr val="tx1">
                  <a:lumMod val="50000"/>
                  <a:lumOff val="50000"/>
                </a:schemeClr>
              </a:buClr>
              <a:buFont typeface="Wingdings" pitchFamily="2" charset="2"/>
              <a:buChar char="§"/>
              <a:defRPr sz="1800" kern="1200">
                <a:solidFill>
                  <a:schemeClr val="tx1">
                    <a:lumMod val="85000"/>
                  </a:schemeClr>
                </a:solidFill>
                <a:latin typeface="+mn-lt"/>
                <a:ea typeface="+mn-ea"/>
                <a:cs typeface="+mn-cs"/>
              </a:defRPr>
            </a:lvl1pPr>
            <a:lvl2pPr marL="41148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2pPr>
            <a:lvl3pPr marL="59436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3pPr>
            <a:lvl4pPr marL="77724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4pPr>
            <a:lvl5pPr marL="96012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5pPr>
            <a:lvl6pPr marL="114300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6pPr>
            <a:lvl7pPr marL="132588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7pPr>
            <a:lvl8pPr marL="150876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8pPr>
            <a:lvl9pPr marL="169164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9pPr>
          </a:lstStyle>
          <a:p>
            <a:pPr marL="0" indent="0">
              <a:buNone/>
            </a:pPr>
            <a:r>
              <a:rPr lang="en-US" sz="2000" dirty="0" smtClean="0">
                <a:solidFill>
                  <a:srgbClr val="760519"/>
                </a:solidFill>
              </a:rPr>
              <a:t>Creative network</a:t>
            </a:r>
          </a:p>
          <a:p>
            <a:pPr marL="0" indent="0">
              <a:buNone/>
            </a:pPr>
            <a:r>
              <a:rPr lang="en-US" sz="2000" dirty="0" smtClean="0">
                <a:solidFill>
                  <a:srgbClr val="7A7973"/>
                </a:solidFill>
              </a:rPr>
              <a:t>1. Knowledge</a:t>
            </a:r>
          </a:p>
          <a:p>
            <a:pPr marL="0" indent="0">
              <a:buNone/>
            </a:pPr>
            <a:r>
              <a:rPr lang="en-US" sz="2000" dirty="0" smtClean="0">
                <a:solidFill>
                  <a:srgbClr val="7A7973"/>
                </a:solidFill>
              </a:rPr>
              <a:t>2. Skill</a:t>
            </a:r>
          </a:p>
          <a:p>
            <a:pPr marL="0" indent="0">
              <a:buNone/>
            </a:pPr>
            <a:r>
              <a:rPr lang="en-US" sz="2000" dirty="0" smtClean="0">
                <a:solidFill>
                  <a:srgbClr val="7A7973"/>
                </a:solidFill>
              </a:rPr>
              <a:t>3. Relationships</a:t>
            </a:r>
          </a:p>
          <a:p>
            <a:pPr marL="0" indent="0">
              <a:buNone/>
            </a:pPr>
            <a:r>
              <a:rPr lang="en-US" sz="2000" dirty="0" smtClean="0">
                <a:solidFill>
                  <a:srgbClr val="7A7973"/>
                </a:solidFill>
              </a:rPr>
              <a:t>4. Problems solution</a:t>
            </a:r>
          </a:p>
          <a:p>
            <a:pPr marL="0" indent="0">
              <a:buNone/>
            </a:pPr>
            <a:r>
              <a:rPr lang="en-US" sz="2000" dirty="0" smtClean="0">
                <a:solidFill>
                  <a:srgbClr val="7A7973"/>
                </a:solidFill>
              </a:rPr>
              <a:t>5. Mental order</a:t>
            </a:r>
          </a:p>
          <a:p>
            <a:pPr marL="0" indent="0">
              <a:buNone/>
            </a:pPr>
            <a:r>
              <a:rPr lang="en-US" sz="2000" dirty="0" smtClean="0">
                <a:solidFill>
                  <a:srgbClr val="7A7973"/>
                </a:solidFill>
              </a:rPr>
              <a:t>6. Tranquility</a:t>
            </a:r>
          </a:p>
          <a:p>
            <a:pPr marL="0" indent="0">
              <a:buNone/>
            </a:pPr>
            <a:r>
              <a:rPr lang="en-US" sz="2000" dirty="0" smtClean="0">
                <a:solidFill>
                  <a:srgbClr val="7A7973"/>
                </a:solidFill>
              </a:rPr>
              <a:t>7. Environment</a:t>
            </a:r>
          </a:p>
          <a:p>
            <a:pPr marL="0" indent="0">
              <a:buNone/>
            </a:pPr>
            <a:r>
              <a:rPr lang="en-US" sz="2000" dirty="0" smtClean="0">
                <a:solidFill>
                  <a:srgbClr val="7A7973"/>
                </a:solidFill>
              </a:rPr>
              <a:t>8. Peacefulness </a:t>
            </a:r>
          </a:p>
          <a:p>
            <a:pPr marL="0" indent="0">
              <a:buNone/>
            </a:pPr>
            <a:endParaRPr lang="en-US" sz="2000" dirty="0" smtClean="0">
              <a:solidFill>
                <a:srgbClr val="7A7973"/>
              </a:solidFill>
            </a:endParaRPr>
          </a:p>
          <a:p>
            <a:pPr marL="0" indent="0">
              <a:buNone/>
            </a:pPr>
            <a:r>
              <a:rPr lang="en-US" sz="2000" dirty="0" smtClean="0">
                <a:solidFill>
                  <a:srgbClr val="7A7973"/>
                </a:solidFill>
              </a:rPr>
              <a:t>9. Culture </a:t>
            </a:r>
          </a:p>
          <a:p>
            <a:pPr marL="0" indent="0">
              <a:buNone/>
            </a:pPr>
            <a:r>
              <a:rPr lang="en-US" sz="2000" dirty="0" smtClean="0">
                <a:solidFill>
                  <a:srgbClr val="7A7973"/>
                </a:solidFill>
              </a:rPr>
              <a:t>10. Innovation</a:t>
            </a:r>
          </a:p>
          <a:p>
            <a:pPr marL="0" indent="0">
              <a:buNone/>
            </a:pPr>
            <a:r>
              <a:rPr lang="en-US" sz="2000" dirty="0" smtClean="0">
                <a:solidFill>
                  <a:srgbClr val="7A7973"/>
                </a:solidFill>
              </a:rPr>
              <a:t>11. Will</a:t>
            </a:r>
          </a:p>
          <a:p>
            <a:pPr marL="0" indent="0">
              <a:buNone/>
            </a:pPr>
            <a:r>
              <a:rPr lang="en-US" sz="2000" dirty="0" smtClean="0">
                <a:solidFill>
                  <a:srgbClr val="7A7973"/>
                </a:solidFill>
              </a:rPr>
              <a:t>12. Perception</a:t>
            </a:r>
          </a:p>
          <a:p>
            <a:pPr marL="0" indent="0">
              <a:buNone/>
            </a:pPr>
            <a:r>
              <a:rPr lang="en-US" sz="2000" dirty="0" smtClean="0">
                <a:solidFill>
                  <a:srgbClr val="7A7973"/>
                </a:solidFill>
              </a:rPr>
              <a:t>13. External motivation</a:t>
            </a:r>
          </a:p>
          <a:p>
            <a:pPr marL="0" indent="0">
              <a:buNone/>
            </a:pPr>
            <a:r>
              <a:rPr lang="en-US" sz="2000" dirty="0" smtClean="0">
                <a:solidFill>
                  <a:srgbClr val="7A7973"/>
                </a:solidFill>
              </a:rPr>
              <a:t>14. Internal motivation</a:t>
            </a:r>
          </a:p>
          <a:p>
            <a:pPr marL="0" indent="0">
              <a:buNone/>
            </a:pPr>
            <a:r>
              <a:rPr lang="en-US" sz="2000" dirty="0" smtClean="0">
                <a:solidFill>
                  <a:srgbClr val="7A7973"/>
                </a:solidFill>
              </a:rPr>
              <a:t>15. Transcendental motivation.</a:t>
            </a:r>
            <a:endParaRPr lang="en-US" sz="2000" dirty="0">
              <a:solidFill>
                <a:srgbClr val="7A7973"/>
              </a:solidFill>
            </a:endParaRPr>
          </a:p>
        </p:txBody>
      </p:sp>
    </p:spTree>
    <p:extLst>
      <p:ext uri="{BB962C8B-B14F-4D97-AF65-F5344CB8AC3E}">
        <p14:creationId xmlns:p14="http://schemas.microsoft.com/office/powerpoint/2010/main" val="21052416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4680519"/>
          </a:xfrm>
        </p:spPr>
        <p:txBody>
          <a:bodyPr anchor="t">
            <a:normAutofit/>
          </a:bodyPr>
          <a:lstStyle/>
          <a:p>
            <a:pPr algn="just">
              <a:spcBef>
                <a:spcPts val="600"/>
              </a:spcBef>
              <a:spcAft>
                <a:spcPts val="600"/>
              </a:spcAft>
              <a:buClr>
                <a:srgbClr val="760519"/>
              </a:buClr>
            </a:pPr>
            <a:r>
              <a:rPr lang="en-US" sz="2000" dirty="0">
                <a:solidFill>
                  <a:srgbClr val="7A7973"/>
                </a:solidFill>
              </a:rPr>
              <a:t>The creative network is formed by fifteen variables including knowledge and skills, in relationship considering the problems solution or situations under consideration. It is required mental order, </a:t>
            </a:r>
            <a:r>
              <a:rPr lang="en-US" sz="2000" dirty="0" smtClean="0">
                <a:solidFill>
                  <a:srgbClr val="7A7973"/>
                </a:solidFill>
              </a:rPr>
              <a:t>tranquility</a:t>
            </a:r>
            <a:r>
              <a:rPr lang="en-US" sz="2000" dirty="0">
                <a:solidFill>
                  <a:srgbClr val="7A7973"/>
                </a:solidFill>
              </a:rPr>
              <a:t>, a creative environment, with peacefulness, innovation culture and will defined by the perception, experimenting an integral motivation.</a:t>
            </a:r>
            <a:endParaRPr lang="es-MX" sz="2000" dirty="0" smtClean="0">
              <a:solidFill>
                <a:srgbClr val="7A7973"/>
              </a:solidFill>
            </a:endParaRPr>
          </a:p>
        </p:txBody>
      </p:sp>
      <p:sp>
        <p:nvSpPr>
          <p:cNvPr id="2" name="1 Título"/>
          <p:cNvSpPr>
            <a:spLocks noGrp="1"/>
          </p:cNvSpPr>
          <p:nvPr>
            <p:ph type="title"/>
          </p:nvPr>
        </p:nvSpPr>
        <p:spPr>
          <a:xfrm>
            <a:off x="395536" y="332656"/>
            <a:ext cx="7300664" cy="648072"/>
          </a:xfrm>
        </p:spPr>
        <p:txBody>
          <a:bodyPr/>
          <a:lstStyle/>
          <a:p>
            <a:pPr algn="l"/>
            <a:r>
              <a:rPr lang="en-US" dirty="0">
                <a:solidFill>
                  <a:srgbClr val="760519"/>
                </a:solidFill>
                <a:latin typeface="Calibri Light" pitchFamily="34" charset="0"/>
              </a:rPr>
              <a:t>Research about neural networks</a:t>
            </a:r>
            <a:endParaRPr lang="es-MX"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61863" y="5984153"/>
            <a:ext cx="2235909" cy="816967"/>
          </a:xfrm>
          <a:prstGeom prst="rect">
            <a:avLst/>
          </a:prstGeom>
        </p:spPr>
      </p:pic>
    </p:spTree>
    <p:extLst>
      <p:ext uri="{BB962C8B-B14F-4D97-AF65-F5344CB8AC3E}">
        <p14:creationId xmlns:p14="http://schemas.microsoft.com/office/powerpoint/2010/main" val="32583462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5119463"/>
          </a:xfrm>
        </p:spPr>
        <p:txBody>
          <a:bodyPr anchor="t">
            <a:normAutofit/>
          </a:bodyPr>
          <a:lstStyle/>
          <a:p>
            <a:pPr algn="just">
              <a:spcBef>
                <a:spcPts val="600"/>
              </a:spcBef>
              <a:spcAft>
                <a:spcPts val="600"/>
              </a:spcAft>
              <a:buClr>
                <a:srgbClr val="760519"/>
              </a:buClr>
            </a:pPr>
            <a:r>
              <a:rPr lang="en-US" sz="2000" dirty="0">
                <a:solidFill>
                  <a:srgbClr val="7A7973"/>
                </a:solidFill>
              </a:rPr>
              <a:t>In neural networks the reference is Einstein, who said: “ALL is energy and it is ALL there is. If you coincide with the frequency of the reality you are looking for, there is no other possibility but getting it. It can’t be other way. This is not philosophy, it is physics</a:t>
            </a:r>
            <a:r>
              <a:rPr lang="en-US" sz="2000" dirty="0" smtClean="0">
                <a:solidFill>
                  <a:srgbClr val="7A7973"/>
                </a:solidFill>
              </a:rPr>
              <a:t>”.</a:t>
            </a:r>
          </a:p>
          <a:p>
            <a:pPr algn="just">
              <a:spcBef>
                <a:spcPts val="600"/>
              </a:spcBef>
              <a:spcAft>
                <a:spcPts val="600"/>
              </a:spcAft>
              <a:buClr>
                <a:srgbClr val="760519"/>
              </a:buClr>
            </a:pPr>
            <a:r>
              <a:rPr lang="en-US" sz="2000" dirty="0">
                <a:solidFill>
                  <a:srgbClr val="7A7973"/>
                </a:solidFill>
              </a:rPr>
              <a:t>An important conclusion is the personal attention and the </a:t>
            </a:r>
            <a:r>
              <a:rPr lang="en-US" sz="2000" dirty="0" smtClean="0">
                <a:solidFill>
                  <a:srgbClr val="7A7973"/>
                </a:solidFill>
              </a:rPr>
              <a:t>excellency </a:t>
            </a:r>
            <a:r>
              <a:rPr lang="en-US" sz="2000" dirty="0">
                <a:solidFill>
                  <a:srgbClr val="7A7973"/>
                </a:solidFill>
              </a:rPr>
              <a:t>in the chain of value person-family-enterprise, like a suit made to order design.</a:t>
            </a:r>
            <a:endParaRPr lang="es-MX" sz="2000" dirty="0" smtClean="0">
              <a:solidFill>
                <a:srgbClr val="7A7973"/>
              </a:solidFill>
            </a:endParaRPr>
          </a:p>
        </p:txBody>
      </p:sp>
      <p:sp>
        <p:nvSpPr>
          <p:cNvPr id="2" name="1 Título"/>
          <p:cNvSpPr>
            <a:spLocks noGrp="1"/>
          </p:cNvSpPr>
          <p:nvPr>
            <p:ph type="title"/>
          </p:nvPr>
        </p:nvSpPr>
        <p:spPr>
          <a:xfrm>
            <a:off x="395536" y="332656"/>
            <a:ext cx="7300664" cy="648072"/>
          </a:xfrm>
        </p:spPr>
        <p:txBody>
          <a:bodyPr/>
          <a:lstStyle/>
          <a:p>
            <a:pPr algn="l"/>
            <a:r>
              <a:rPr lang="en-US" dirty="0" smtClean="0">
                <a:solidFill>
                  <a:srgbClr val="760519"/>
                </a:solidFill>
                <a:latin typeface="Calibri Light" pitchFamily="34" charset="0"/>
              </a:rPr>
              <a:t>Einstein started the neural networks</a:t>
            </a:r>
            <a:endParaRPr lang="en-US"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61863" y="5984153"/>
            <a:ext cx="2235909" cy="816967"/>
          </a:xfrm>
          <a:prstGeom prst="rect">
            <a:avLst/>
          </a:prstGeom>
        </p:spPr>
      </p:pic>
    </p:spTree>
    <p:extLst>
      <p:ext uri="{BB962C8B-B14F-4D97-AF65-F5344CB8AC3E}">
        <p14:creationId xmlns:p14="http://schemas.microsoft.com/office/powerpoint/2010/main" val="8218034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5119463"/>
          </a:xfrm>
        </p:spPr>
        <p:txBody>
          <a:bodyPr anchor="t">
            <a:normAutofit/>
          </a:bodyPr>
          <a:lstStyle/>
          <a:p>
            <a:pPr algn="just">
              <a:spcBef>
                <a:spcPts val="600"/>
              </a:spcBef>
              <a:spcAft>
                <a:spcPts val="600"/>
              </a:spcAft>
              <a:buClr>
                <a:srgbClr val="760519"/>
              </a:buClr>
            </a:pPr>
            <a:r>
              <a:rPr lang="en-US" sz="2000" dirty="0">
                <a:solidFill>
                  <a:srgbClr val="7A7973"/>
                </a:solidFill>
              </a:rPr>
              <a:t>The XXI Century Enterprise project requires a process to guarantee sustainability, caring for the person, the environment and the profits</a:t>
            </a:r>
            <a:r>
              <a:rPr lang="en-US" sz="2000" dirty="0" smtClean="0">
                <a:solidFill>
                  <a:srgbClr val="7A7973"/>
                </a:solidFill>
              </a:rPr>
              <a:t>.</a:t>
            </a:r>
          </a:p>
          <a:p>
            <a:pPr algn="just">
              <a:spcBef>
                <a:spcPts val="600"/>
              </a:spcBef>
              <a:spcAft>
                <a:spcPts val="600"/>
              </a:spcAft>
              <a:buClr>
                <a:srgbClr val="760519"/>
              </a:buClr>
            </a:pPr>
            <a:r>
              <a:rPr lang="en-US" sz="2000" dirty="0">
                <a:solidFill>
                  <a:srgbClr val="7A7973"/>
                </a:solidFill>
              </a:rPr>
              <a:t>Our research finds the chain of value as follows:</a:t>
            </a:r>
            <a:endParaRPr lang="es-MX" sz="2000" b="1" dirty="0">
              <a:solidFill>
                <a:srgbClr val="7A7973"/>
              </a:solidFill>
            </a:endParaRPr>
          </a:p>
          <a:p>
            <a:pPr marL="0" indent="0" algn="ctr">
              <a:spcBef>
                <a:spcPts val="600"/>
              </a:spcBef>
              <a:spcAft>
                <a:spcPts val="600"/>
              </a:spcAft>
              <a:buClr>
                <a:srgbClr val="760519"/>
              </a:buClr>
              <a:buNone/>
            </a:pPr>
            <a:r>
              <a:rPr lang="en-US" sz="2000" dirty="0" smtClean="0">
                <a:solidFill>
                  <a:srgbClr val="760519"/>
                </a:solidFill>
              </a:rPr>
              <a:t>Person-Family-Enterprise</a:t>
            </a:r>
            <a:endParaRPr lang="en-US" dirty="0">
              <a:solidFill>
                <a:srgbClr val="760519"/>
              </a:solidFill>
            </a:endParaRPr>
          </a:p>
        </p:txBody>
      </p:sp>
      <p:sp>
        <p:nvSpPr>
          <p:cNvPr id="2" name="1 Título"/>
          <p:cNvSpPr>
            <a:spLocks noGrp="1"/>
          </p:cNvSpPr>
          <p:nvPr>
            <p:ph type="title"/>
          </p:nvPr>
        </p:nvSpPr>
        <p:spPr>
          <a:xfrm>
            <a:off x="395536" y="332656"/>
            <a:ext cx="7300664" cy="648072"/>
          </a:xfrm>
        </p:spPr>
        <p:txBody>
          <a:bodyPr/>
          <a:lstStyle/>
          <a:p>
            <a:pPr algn="l"/>
            <a:r>
              <a:rPr lang="en-US" dirty="0" smtClean="0">
                <a:solidFill>
                  <a:srgbClr val="760519"/>
                </a:solidFill>
                <a:latin typeface="Calibri Light" pitchFamily="34" charset="0"/>
              </a:rPr>
              <a:t>Introduction</a:t>
            </a:r>
            <a:endParaRPr lang="en-US"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61863" y="5984153"/>
            <a:ext cx="2235909" cy="816967"/>
          </a:xfrm>
          <a:prstGeom prst="rect">
            <a:avLst/>
          </a:prstGeom>
        </p:spPr>
      </p:pic>
    </p:spTree>
    <p:extLst>
      <p:ext uri="{BB962C8B-B14F-4D97-AF65-F5344CB8AC3E}">
        <p14:creationId xmlns:p14="http://schemas.microsoft.com/office/powerpoint/2010/main" val="14604069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5119463"/>
          </a:xfrm>
        </p:spPr>
        <p:txBody>
          <a:bodyPr anchor="t">
            <a:normAutofit/>
          </a:bodyPr>
          <a:lstStyle/>
          <a:p>
            <a:pPr algn="just">
              <a:spcBef>
                <a:spcPts val="600"/>
              </a:spcBef>
              <a:spcAft>
                <a:spcPts val="600"/>
              </a:spcAft>
              <a:buClr>
                <a:srgbClr val="760519"/>
              </a:buClr>
            </a:pPr>
            <a:r>
              <a:rPr lang="en-US" sz="2000" dirty="0">
                <a:solidFill>
                  <a:srgbClr val="7A7973"/>
                </a:solidFill>
              </a:rPr>
              <a:t>The decision to </a:t>
            </a:r>
            <a:r>
              <a:rPr lang="en-US" sz="2000" dirty="0" smtClean="0">
                <a:solidFill>
                  <a:srgbClr val="7A7973"/>
                </a:solidFill>
              </a:rPr>
              <a:t>participate </a:t>
            </a:r>
            <a:r>
              <a:rPr lang="en-US" sz="2000" dirty="0">
                <a:solidFill>
                  <a:srgbClr val="7A7973"/>
                </a:solidFill>
              </a:rPr>
              <a:t>in the XXI </a:t>
            </a:r>
            <a:r>
              <a:rPr lang="en-US" sz="2000" dirty="0" smtClean="0">
                <a:solidFill>
                  <a:srgbClr val="7A7973"/>
                </a:solidFill>
              </a:rPr>
              <a:t>Century </a:t>
            </a:r>
            <a:r>
              <a:rPr lang="en-US" sz="2000" dirty="0">
                <a:solidFill>
                  <a:srgbClr val="7A7973"/>
                </a:solidFill>
              </a:rPr>
              <a:t>Enterprise project corresponds to the general manager, who may also be the owner</a:t>
            </a:r>
            <a:r>
              <a:rPr lang="en-US" sz="2000" dirty="0" smtClean="0">
                <a:solidFill>
                  <a:srgbClr val="7A7973"/>
                </a:solidFill>
              </a:rPr>
              <a:t>.</a:t>
            </a:r>
          </a:p>
          <a:p>
            <a:pPr algn="just">
              <a:spcBef>
                <a:spcPts val="600"/>
              </a:spcBef>
              <a:spcAft>
                <a:spcPts val="600"/>
              </a:spcAft>
              <a:buClr>
                <a:srgbClr val="760519"/>
              </a:buClr>
            </a:pPr>
            <a:r>
              <a:rPr lang="en-US" sz="2000" dirty="0">
                <a:solidFill>
                  <a:srgbClr val="7A7973"/>
                </a:solidFill>
              </a:rPr>
              <a:t>Top management defines the topics who wants to consider in the chain of value: person-family-enterprise.</a:t>
            </a:r>
            <a:endParaRPr lang="es-MX" sz="2000" dirty="0" smtClean="0">
              <a:solidFill>
                <a:srgbClr val="7A7973"/>
              </a:solidFill>
            </a:endParaRPr>
          </a:p>
        </p:txBody>
      </p:sp>
      <p:sp>
        <p:nvSpPr>
          <p:cNvPr id="2" name="1 Título"/>
          <p:cNvSpPr>
            <a:spLocks noGrp="1"/>
          </p:cNvSpPr>
          <p:nvPr>
            <p:ph type="title"/>
          </p:nvPr>
        </p:nvSpPr>
        <p:spPr>
          <a:xfrm>
            <a:off x="395536" y="332656"/>
            <a:ext cx="7300664" cy="648072"/>
          </a:xfrm>
        </p:spPr>
        <p:txBody>
          <a:bodyPr/>
          <a:lstStyle/>
          <a:p>
            <a:pPr algn="l"/>
            <a:r>
              <a:rPr lang="en-US" dirty="0" smtClean="0">
                <a:solidFill>
                  <a:srgbClr val="760519"/>
                </a:solidFill>
                <a:latin typeface="Calibri Light" pitchFamily="34" charset="0"/>
              </a:rPr>
              <a:t>Top management</a:t>
            </a:r>
            <a:endParaRPr lang="en-US"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61863" y="5984153"/>
            <a:ext cx="2235909" cy="816967"/>
          </a:xfrm>
          <a:prstGeom prst="rect">
            <a:avLst/>
          </a:prstGeom>
        </p:spPr>
      </p:pic>
    </p:spTree>
    <p:extLst>
      <p:ext uri="{BB962C8B-B14F-4D97-AF65-F5344CB8AC3E}">
        <p14:creationId xmlns:p14="http://schemas.microsoft.com/office/powerpoint/2010/main" val="5600873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4392487"/>
          </a:xfrm>
        </p:spPr>
        <p:txBody>
          <a:bodyPr anchor="t">
            <a:normAutofit/>
          </a:bodyPr>
          <a:lstStyle/>
          <a:p>
            <a:pPr algn="just">
              <a:spcBef>
                <a:spcPts val="600"/>
              </a:spcBef>
              <a:spcAft>
                <a:spcPts val="600"/>
              </a:spcAft>
              <a:buClr>
                <a:srgbClr val="760519"/>
              </a:buClr>
            </a:pPr>
            <a:r>
              <a:rPr lang="en-US" sz="2000" dirty="0">
                <a:solidFill>
                  <a:srgbClr val="7A7973"/>
                </a:solidFill>
              </a:rPr>
              <a:t>If top management decides to start with the company, the proposal then is to update the strategic planning</a:t>
            </a:r>
            <a:r>
              <a:rPr lang="en-US" sz="2000" dirty="0" smtClean="0">
                <a:solidFill>
                  <a:srgbClr val="7A7973"/>
                </a:solidFill>
              </a:rPr>
              <a:t>.</a:t>
            </a:r>
          </a:p>
          <a:p>
            <a:pPr algn="just">
              <a:spcBef>
                <a:spcPts val="600"/>
              </a:spcBef>
              <a:spcAft>
                <a:spcPts val="600"/>
              </a:spcAft>
              <a:buClr>
                <a:srgbClr val="760519"/>
              </a:buClr>
            </a:pPr>
            <a:r>
              <a:rPr lang="en-US" sz="2000" dirty="0">
                <a:solidFill>
                  <a:srgbClr val="7A7973"/>
                </a:solidFill>
              </a:rPr>
              <a:t>In the external analysis of the enterprise the risks and threats are considered in detail, because they define the challenges in our society</a:t>
            </a:r>
            <a:r>
              <a:rPr lang="en-US" sz="2000" dirty="0" smtClean="0">
                <a:solidFill>
                  <a:srgbClr val="7A7973"/>
                </a:solidFill>
              </a:rPr>
              <a:t>.</a:t>
            </a:r>
          </a:p>
          <a:p>
            <a:pPr algn="just">
              <a:spcBef>
                <a:spcPts val="600"/>
              </a:spcBef>
              <a:spcAft>
                <a:spcPts val="600"/>
              </a:spcAft>
              <a:buClr>
                <a:srgbClr val="760519"/>
              </a:buClr>
            </a:pPr>
            <a:r>
              <a:rPr lang="en-US" sz="2000" dirty="0">
                <a:solidFill>
                  <a:srgbClr val="7A7973"/>
                </a:solidFill>
              </a:rPr>
              <a:t>The company Is the organization in charge of investigating how to deal and solve the challenges and threats in our society.</a:t>
            </a:r>
            <a:endParaRPr lang="es-MX" dirty="0">
              <a:solidFill>
                <a:srgbClr val="7A7973"/>
              </a:solidFill>
            </a:endParaRPr>
          </a:p>
        </p:txBody>
      </p:sp>
      <p:sp>
        <p:nvSpPr>
          <p:cNvPr id="2" name="1 Título"/>
          <p:cNvSpPr>
            <a:spLocks noGrp="1"/>
          </p:cNvSpPr>
          <p:nvPr>
            <p:ph type="title"/>
          </p:nvPr>
        </p:nvSpPr>
        <p:spPr>
          <a:xfrm>
            <a:off x="395536" y="332656"/>
            <a:ext cx="7300664" cy="648072"/>
          </a:xfrm>
        </p:spPr>
        <p:txBody>
          <a:bodyPr/>
          <a:lstStyle/>
          <a:p>
            <a:pPr algn="l"/>
            <a:r>
              <a:rPr lang="en-US" dirty="0" smtClean="0">
                <a:solidFill>
                  <a:srgbClr val="760519"/>
                </a:solidFill>
                <a:latin typeface="Calibri Light" pitchFamily="34" charset="0"/>
              </a:rPr>
              <a:t>The XXI Century Enterprise</a:t>
            </a:r>
            <a:endParaRPr lang="en-US"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61863" y="5984153"/>
            <a:ext cx="2235909" cy="816967"/>
          </a:xfrm>
          <a:prstGeom prst="rect">
            <a:avLst/>
          </a:prstGeom>
        </p:spPr>
      </p:pic>
    </p:spTree>
    <p:extLst>
      <p:ext uri="{BB962C8B-B14F-4D97-AF65-F5344CB8AC3E}">
        <p14:creationId xmlns:p14="http://schemas.microsoft.com/office/powerpoint/2010/main" val="35353382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7"/>
            <a:ext cx="7355160" cy="432048"/>
          </a:xfrm>
        </p:spPr>
        <p:txBody>
          <a:bodyPr anchor="t">
            <a:normAutofit/>
          </a:bodyPr>
          <a:lstStyle/>
          <a:p>
            <a:pPr marL="0" indent="0">
              <a:spcBef>
                <a:spcPts val="600"/>
              </a:spcBef>
              <a:spcAft>
                <a:spcPts val="600"/>
              </a:spcAft>
              <a:buClr>
                <a:srgbClr val="760519"/>
              </a:buClr>
              <a:buNone/>
            </a:pPr>
            <a:r>
              <a:rPr lang="en-US" sz="2000" dirty="0" smtClean="0">
                <a:solidFill>
                  <a:srgbClr val="7A7973"/>
                </a:solidFill>
              </a:rPr>
              <a:t>The identified challenges are:</a:t>
            </a:r>
            <a:endParaRPr lang="en-US" sz="2000" dirty="0">
              <a:solidFill>
                <a:srgbClr val="7A7973"/>
              </a:solidFill>
            </a:endParaRPr>
          </a:p>
        </p:txBody>
      </p:sp>
      <p:sp>
        <p:nvSpPr>
          <p:cNvPr id="2" name="1 Título"/>
          <p:cNvSpPr>
            <a:spLocks noGrp="1"/>
          </p:cNvSpPr>
          <p:nvPr>
            <p:ph type="title"/>
          </p:nvPr>
        </p:nvSpPr>
        <p:spPr>
          <a:xfrm>
            <a:off x="395536" y="332656"/>
            <a:ext cx="7300664" cy="648072"/>
          </a:xfrm>
        </p:spPr>
        <p:txBody>
          <a:bodyPr/>
          <a:lstStyle/>
          <a:p>
            <a:pPr algn="l"/>
            <a:r>
              <a:rPr lang="en-US" dirty="0">
                <a:solidFill>
                  <a:srgbClr val="760519"/>
                </a:solidFill>
                <a:latin typeface="Calibri Light" pitchFamily="34" charset="0"/>
              </a:rPr>
              <a:t>The XXI Century Enterprise</a:t>
            </a:r>
            <a:endParaRPr lang="es-MX"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61863" y="5984153"/>
            <a:ext cx="2235909" cy="816967"/>
          </a:xfrm>
          <a:prstGeom prst="rect">
            <a:avLst/>
          </a:prstGeom>
        </p:spPr>
      </p:pic>
      <p:sp>
        <p:nvSpPr>
          <p:cNvPr id="7" name="2 Marcador de contenido"/>
          <p:cNvSpPr txBox="1">
            <a:spLocks/>
          </p:cNvSpPr>
          <p:nvPr/>
        </p:nvSpPr>
        <p:spPr>
          <a:xfrm>
            <a:off x="467544" y="1556792"/>
            <a:ext cx="7355160" cy="4104456"/>
          </a:xfrm>
          <a:prstGeom prst="rect">
            <a:avLst/>
          </a:prstGeom>
        </p:spPr>
        <p:txBody>
          <a:bodyPr vert="horz" lIns="91440" tIns="45720" rIns="91440" bIns="45720" numCol="2" rtlCol="0" anchor="t">
            <a:normAutofit lnSpcReduction="10000"/>
          </a:bodyPr>
          <a:lstStyle>
            <a:lvl1pPr marL="182880" indent="-182880" algn="l" defTabSz="914400" rtl="0" eaLnBrk="1" latinLnBrk="0" hangingPunct="1">
              <a:spcBef>
                <a:spcPct val="20000"/>
              </a:spcBef>
              <a:buClr>
                <a:schemeClr val="tx1">
                  <a:lumMod val="50000"/>
                  <a:lumOff val="50000"/>
                </a:schemeClr>
              </a:buClr>
              <a:buFont typeface="Wingdings" pitchFamily="2" charset="2"/>
              <a:buChar char="§"/>
              <a:defRPr sz="1800" kern="1200">
                <a:solidFill>
                  <a:schemeClr val="tx1">
                    <a:lumMod val="85000"/>
                  </a:schemeClr>
                </a:solidFill>
                <a:latin typeface="+mn-lt"/>
                <a:ea typeface="+mn-ea"/>
                <a:cs typeface="+mn-cs"/>
              </a:defRPr>
            </a:lvl1pPr>
            <a:lvl2pPr marL="41148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2pPr>
            <a:lvl3pPr marL="59436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3pPr>
            <a:lvl4pPr marL="77724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4pPr>
            <a:lvl5pPr marL="96012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5pPr>
            <a:lvl6pPr marL="114300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6pPr>
            <a:lvl7pPr marL="132588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7pPr>
            <a:lvl8pPr marL="150876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8pPr>
            <a:lvl9pPr marL="169164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9pPr>
          </a:lstStyle>
          <a:p>
            <a:pPr>
              <a:buClr>
                <a:srgbClr val="760519"/>
              </a:buClr>
            </a:pPr>
            <a:r>
              <a:rPr lang="en-US" sz="2000" dirty="0">
                <a:solidFill>
                  <a:srgbClr val="7A7973"/>
                </a:solidFill>
              </a:rPr>
              <a:t>1) </a:t>
            </a:r>
            <a:r>
              <a:rPr lang="en-US" sz="2000" dirty="0" smtClean="0">
                <a:solidFill>
                  <a:srgbClr val="7A7973"/>
                </a:solidFill>
              </a:rPr>
              <a:t>Work</a:t>
            </a:r>
          </a:p>
          <a:p>
            <a:pPr>
              <a:buClr>
                <a:srgbClr val="760519"/>
              </a:buClr>
            </a:pPr>
            <a:r>
              <a:rPr lang="en-US" sz="2000" dirty="0" smtClean="0">
                <a:solidFill>
                  <a:srgbClr val="7A7973"/>
                </a:solidFill>
              </a:rPr>
              <a:t>2</a:t>
            </a:r>
            <a:r>
              <a:rPr lang="en-US" sz="2000" dirty="0">
                <a:solidFill>
                  <a:srgbClr val="7A7973"/>
                </a:solidFill>
              </a:rPr>
              <a:t>) </a:t>
            </a:r>
            <a:r>
              <a:rPr lang="en-US" sz="2000" dirty="0" smtClean="0">
                <a:solidFill>
                  <a:srgbClr val="7A7973"/>
                </a:solidFill>
              </a:rPr>
              <a:t>Health</a:t>
            </a:r>
          </a:p>
          <a:p>
            <a:pPr>
              <a:buClr>
                <a:srgbClr val="760519"/>
              </a:buClr>
            </a:pPr>
            <a:r>
              <a:rPr lang="en-US" sz="2000" dirty="0" smtClean="0">
                <a:solidFill>
                  <a:srgbClr val="7A7973"/>
                </a:solidFill>
              </a:rPr>
              <a:t>3</a:t>
            </a:r>
            <a:r>
              <a:rPr lang="en-US" sz="2000" dirty="0">
                <a:solidFill>
                  <a:srgbClr val="7A7973"/>
                </a:solidFill>
              </a:rPr>
              <a:t>) </a:t>
            </a:r>
            <a:r>
              <a:rPr lang="en-US" sz="2000" dirty="0" smtClean="0">
                <a:solidFill>
                  <a:srgbClr val="7A7973"/>
                </a:solidFill>
              </a:rPr>
              <a:t>Education</a:t>
            </a:r>
          </a:p>
          <a:p>
            <a:pPr>
              <a:buClr>
                <a:srgbClr val="760519"/>
              </a:buClr>
            </a:pPr>
            <a:r>
              <a:rPr lang="en-US" sz="2000" dirty="0" smtClean="0">
                <a:solidFill>
                  <a:srgbClr val="7A7973"/>
                </a:solidFill>
              </a:rPr>
              <a:t>4</a:t>
            </a:r>
            <a:r>
              <a:rPr lang="en-US" sz="2000" dirty="0">
                <a:solidFill>
                  <a:srgbClr val="7A7973"/>
                </a:solidFill>
              </a:rPr>
              <a:t>) </a:t>
            </a:r>
            <a:r>
              <a:rPr lang="en-US" sz="2000" dirty="0" smtClean="0">
                <a:solidFill>
                  <a:srgbClr val="7A7973"/>
                </a:solidFill>
              </a:rPr>
              <a:t>Corruption</a:t>
            </a:r>
          </a:p>
          <a:p>
            <a:pPr>
              <a:buClr>
                <a:srgbClr val="760519"/>
              </a:buClr>
            </a:pPr>
            <a:r>
              <a:rPr lang="en-US" sz="2000" dirty="0" smtClean="0">
                <a:solidFill>
                  <a:srgbClr val="7A7973"/>
                </a:solidFill>
              </a:rPr>
              <a:t>5</a:t>
            </a:r>
            <a:r>
              <a:rPr lang="en-US" sz="2000" dirty="0">
                <a:solidFill>
                  <a:srgbClr val="7A7973"/>
                </a:solidFill>
              </a:rPr>
              <a:t>) </a:t>
            </a:r>
            <a:r>
              <a:rPr lang="en-US" sz="2000" dirty="0" smtClean="0">
                <a:solidFill>
                  <a:srgbClr val="7A7973"/>
                </a:solidFill>
              </a:rPr>
              <a:t>Addictions</a:t>
            </a:r>
          </a:p>
          <a:p>
            <a:pPr>
              <a:buClr>
                <a:srgbClr val="760519"/>
              </a:buClr>
            </a:pPr>
            <a:r>
              <a:rPr lang="en-US" sz="2000" dirty="0" smtClean="0">
                <a:solidFill>
                  <a:srgbClr val="7A7973"/>
                </a:solidFill>
              </a:rPr>
              <a:t>6</a:t>
            </a:r>
            <a:r>
              <a:rPr lang="en-US" sz="2000" dirty="0">
                <a:solidFill>
                  <a:srgbClr val="7A7973"/>
                </a:solidFill>
              </a:rPr>
              <a:t>) No cancer </a:t>
            </a:r>
            <a:r>
              <a:rPr lang="en-US" sz="2000" dirty="0" smtClean="0">
                <a:solidFill>
                  <a:srgbClr val="7A7973"/>
                </a:solidFill>
              </a:rPr>
              <a:t>children</a:t>
            </a:r>
          </a:p>
          <a:p>
            <a:pPr>
              <a:buClr>
                <a:srgbClr val="760519"/>
              </a:buClr>
            </a:pPr>
            <a:r>
              <a:rPr lang="en-US" sz="2000" dirty="0" smtClean="0">
                <a:solidFill>
                  <a:srgbClr val="7A7973"/>
                </a:solidFill>
              </a:rPr>
              <a:t>7</a:t>
            </a:r>
            <a:r>
              <a:rPr lang="en-US" sz="2000" dirty="0">
                <a:solidFill>
                  <a:srgbClr val="7A7973"/>
                </a:solidFill>
              </a:rPr>
              <a:t>) Brain capacity </a:t>
            </a:r>
            <a:r>
              <a:rPr lang="en-US" sz="2000" dirty="0" smtClean="0">
                <a:solidFill>
                  <a:srgbClr val="7A7973"/>
                </a:solidFill>
              </a:rPr>
              <a:t>development</a:t>
            </a:r>
          </a:p>
          <a:p>
            <a:pPr>
              <a:buClr>
                <a:srgbClr val="760519"/>
              </a:buClr>
            </a:pPr>
            <a:r>
              <a:rPr lang="en-US" sz="2000" dirty="0" smtClean="0">
                <a:solidFill>
                  <a:srgbClr val="7A7973"/>
                </a:solidFill>
              </a:rPr>
              <a:t>8</a:t>
            </a:r>
            <a:r>
              <a:rPr lang="en-US" sz="2000" dirty="0">
                <a:solidFill>
                  <a:srgbClr val="7A7973"/>
                </a:solidFill>
              </a:rPr>
              <a:t>) Leader formation </a:t>
            </a:r>
            <a:r>
              <a:rPr lang="en-US" sz="2000" dirty="0" smtClean="0">
                <a:solidFill>
                  <a:srgbClr val="7A7973"/>
                </a:solidFill>
              </a:rPr>
              <a:t>process</a:t>
            </a:r>
          </a:p>
          <a:p>
            <a:pPr>
              <a:buClr>
                <a:srgbClr val="760519"/>
              </a:buClr>
            </a:pPr>
            <a:r>
              <a:rPr lang="en-US" sz="2000" dirty="0" smtClean="0">
                <a:solidFill>
                  <a:srgbClr val="7A7973"/>
                </a:solidFill>
              </a:rPr>
              <a:t>9</a:t>
            </a:r>
            <a:r>
              <a:rPr lang="en-US" sz="2000" dirty="0">
                <a:solidFill>
                  <a:srgbClr val="7A7973"/>
                </a:solidFill>
              </a:rPr>
              <a:t>) Leaders working as a </a:t>
            </a:r>
            <a:r>
              <a:rPr lang="en-US" sz="2000" dirty="0" smtClean="0">
                <a:solidFill>
                  <a:srgbClr val="7A7973"/>
                </a:solidFill>
              </a:rPr>
              <a:t>team</a:t>
            </a:r>
          </a:p>
          <a:p>
            <a:pPr>
              <a:buClr>
                <a:srgbClr val="760519"/>
              </a:buClr>
            </a:pPr>
            <a:r>
              <a:rPr lang="en-US" sz="2000" dirty="0" smtClean="0">
                <a:solidFill>
                  <a:srgbClr val="7A7973"/>
                </a:solidFill>
              </a:rPr>
              <a:t>10</a:t>
            </a:r>
            <a:r>
              <a:rPr lang="en-US" sz="2000" dirty="0">
                <a:solidFill>
                  <a:srgbClr val="7A7973"/>
                </a:solidFill>
              </a:rPr>
              <a:t>) </a:t>
            </a:r>
            <a:r>
              <a:rPr lang="en-US" sz="2000" dirty="0" smtClean="0">
                <a:solidFill>
                  <a:srgbClr val="7A7973"/>
                </a:solidFill>
              </a:rPr>
              <a:t>Hunger</a:t>
            </a:r>
          </a:p>
          <a:p>
            <a:pPr>
              <a:buClr>
                <a:srgbClr val="760519"/>
              </a:buClr>
            </a:pPr>
            <a:r>
              <a:rPr lang="en-US" sz="2000" dirty="0" smtClean="0">
                <a:solidFill>
                  <a:srgbClr val="7A7973"/>
                </a:solidFill>
              </a:rPr>
              <a:t>11</a:t>
            </a:r>
            <a:r>
              <a:rPr lang="en-US" sz="2000" dirty="0">
                <a:solidFill>
                  <a:srgbClr val="7A7973"/>
                </a:solidFill>
              </a:rPr>
              <a:t>) </a:t>
            </a:r>
            <a:r>
              <a:rPr lang="en-US" sz="2000" dirty="0" smtClean="0">
                <a:solidFill>
                  <a:srgbClr val="7A7973"/>
                </a:solidFill>
              </a:rPr>
              <a:t>Security</a:t>
            </a:r>
          </a:p>
          <a:p>
            <a:pPr>
              <a:buClr>
                <a:srgbClr val="760519"/>
              </a:buClr>
            </a:pPr>
            <a:r>
              <a:rPr lang="en-US" sz="2000" dirty="0" smtClean="0">
                <a:solidFill>
                  <a:srgbClr val="7A7973"/>
                </a:solidFill>
              </a:rPr>
              <a:t>12</a:t>
            </a:r>
            <a:r>
              <a:rPr lang="en-US" sz="2000" dirty="0">
                <a:solidFill>
                  <a:srgbClr val="7A7973"/>
                </a:solidFill>
              </a:rPr>
              <a:t>) Criminal </a:t>
            </a:r>
            <a:r>
              <a:rPr lang="en-US" sz="2000" dirty="0" smtClean="0">
                <a:solidFill>
                  <a:srgbClr val="7A7973"/>
                </a:solidFill>
              </a:rPr>
              <a:t>mind</a:t>
            </a:r>
          </a:p>
          <a:p>
            <a:pPr>
              <a:buClr>
                <a:srgbClr val="760519"/>
              </a:buClr>
            </a:pPr>
            <a:r>
              <a:rPr lang="en-US" sz="2000" dirty="0" smtClean="0">
                <a:solidFill>
                  <a:srgbClr val="7A7973"/>
                </a:solidFill>
              </a:rPr>
              <a:t>13</a:t>
            </a:r>
            <a:r>
              <a:rPr lang="en-US" sz="2000" dirty="0">
                <a:solidFill>
                  <a:srgbClr val="7A7973"/>
                </a:solidFill>
              </a:rPr>
              <a:t>) </a:t>
            </a:r>
            <a:r>
              <a:rPr lang="en-US" sz="2000" dirty="0" smtClean="0">
                <a:solidFill>
                  <a:srgbClr val="7A7973"/>
                </a:solidFill>
              </a:rPr>
              <a:t>Poverty</a:t>
            </a:r>
          </a:p>
          <a:p>
            <a:pPr>
              <a:buClr>
                <a:srgbClr val="760519"/>
              </a:buClr>
            </a:pPr>
            <a:r>
              <a:rPr lang="en-US" sz="2000" dirty="0" smtClean="0">
                <a:solidFill>
                  <a:srgbClr val="7A7973"/>
                </a:solidFill>
              </a:rPr>
              <a:t>14</a:t>
            </a:r>
            <a:r>
              <a:rPr lang="en-US" sz="2000" dirty="0">
                <a:solidFill>
                  <a:srgbClr val="7A7973"/>
                </a:solidFill>
              </a:rPr>
              <a:t>) </a:t>
            </a:r>
            <a:r>
              <a:rPr lang="en-US" sz="2000" dirty="0" smtClean="0">
                <a:solidFill>
                  <a:srgbClr val="7A7973"/>
                </a:solidFill>
              </a:rPr>
              <a:t>Cancer</a:t>
            </a:r>
          </a:p>
          <a:p>
            <a:pPr>
              <a:buClr>
                <a:srgbClr val="760519"/>
              </a:buClr>
            </a:pPr>
            <a:r>
              <a:rPr lang="en-US" sz="2000" dirty="0" smtClean="0">
                <a:solidFill>
                  <a:srgbClr val="7A7973"/>
                </a:solidFill>
              </a:rPr>
              <a:t>15</a:t>
            </a:r>
            <a:r>
              <a:rPr lang="en-US" sz="2000" dirty="0">
                <a:solidFill>
                  <a:srgbClr val="7A7973"/>
                </a:solidFill>
              </a:rPr>
              <a:t>) Violence: Robbery, Assault, </a:t>
            </a:r>
            <a:r>
              <a:rPr lang="en-US" sz="2000" dirty="0" smtClean="0">
                <a:solidFill>
                  <a:srgbClr val="7A7973"/>
                </a:solidFill>
              </a:rPr>
              <a:t> </a:t>
            </a:r>
            <a:br>
              <a:rPr lang="en-US" sz="2000" dirty="0" smtClean="0">
                <a:solidFill>
                  <a:srgbClr val="7A7973"/>
                </a:solidFill>
              </a:rPr>
            </a:br>
            <a:r>
              <a:rPr lang="en-US" sz="2000" dirty="0" smtClean="0">
                <a:solidFill>
                  <a:srgbClr val="7A7973"/>
                </a:solidFill>
              </a:rPr>
              <a:t>       Kidnapping</a:t>
            </a:r>
          </a:p>
          <a:p>
            <a:pPr>
              <a:buClr>
                <a:srgbClr val="760519"/>
              </a:buClr>
            </a:pPr>
            <a:r>
              <a:rPr lang="en-US" sz="2000" dirty="0" smtClean="0">
                <a:solidFill>
                  <a:srgbClr val="7A7973"/>
                </a:solidFill>
              </a:rPr>
              <a:t>16</a:t>
            </a:r>
            <a:r>
              <a:rPr lang="en-US" sz="2000" dirty="0">
                <a:solidFill>
                  <a:srgbClr val="7A7973"/>
                </a:solidFill>
              </a:rPr>
              <a:t>) Sustainable </a:t>
            </a:r>
            <a:r>
              <a:rPr lang="en-US" sz="2000" dirty="0" smtClean="0">
                <a:solidFill>
                  <a:srgbClr val="7A7973"/>
                </a:solidFill>
              </a:rPr>
              <a:t>person</a:t>
            </a:r>
          </a:p>
          <a:p>
            <a:pPr>
              <a:buClr>
                <a:srgbClr val="760519"/>
              </a:buClr>
            </a:pPr>
            <a:r>
              <a:rPr lang="en-US" sz="2000" dirty="0" smtClean="0">
                <a:solidFill>
                  <a:srgbClr val="7A7973"/>
                </a:solidFill>
              </a:rPr>
              <a:t>17</a:t>
            </a:r>
            <a:r>
              <a:rPr lang="en-US" sz="2000" dirty="0">
                <a:solidFill>
                  <a:srgbClr val="7A7973"/>
                </a:solidFill>
              </a:rPr>
              <a:t>) Sustainable </a:t>
            </a:r>
            <a:r>
              <a:rPr lang="en-US" sz="2000" dirty="0" smtClean="0">
                <a:solidFill>
                  <a:srgbClr val="7A7973"/>
                </a:solidFill>
              </a:rPr>
              <a:t>family</a:t>
            </a:r>
          </a:p>
          <a:p>
            <a:pPr>
              <a:buClr>
                <a:srgbClr val="760519"/>
              </a:buClr>
            </a:pPr>
            <a:r>
              <a:rPr lang="en-US" sz="2000" dirty="0" smtClean="0">
                <a:solidFill>
                  <a:srgbClr val="7A7973"/>
                </a:solidFill>
              </a:rPr>
              <a:t>18</a:t>
            </a:r>
            <a:r>
              <a:rPr lang="en-US" sz="2000" dirty="0">
                <a:solidFill>
                  <a:srgbClr val="7A7973"/>
                </a:solidFill>
              </a:rPr>
              <a:t>) Sustainable </a:t>
            </a:r>
            <a:r>
              <a:rPr lang="en-US" sz="2000" dirty="0" smtClean="0">
                <a:solidFill>
                  <a:srgbClr val="7A7973"/>
                </a:solidFill>
              </a:rPr>
              <a:t>company</a:t>
            </a:r>
          </a:p>
          <a:p>
            <a:pPr>
              <a:buClr>
                <a:srgbClr val="760519"/>
              </a:buClr>
            </a:pPr>
            <a:r>
              <a:rPr lang="en-US" sz="2000" dirty="0" smtClean="0">
                <a:solidFill>
                  <a:srgbClr val="7A7973"/>
                </a:solidFill>
              </a:rPr>
              <a:t>19</a:t>
            </a:r>
            <a:r>
              <a:rPr lang="en-US" sz="2000" dirty="0">
                <a:solidFill>
                  <a:srgbClr val="7A7973"/>
                </a:solidFill>
              </a:rPr>
              <a:t>) Sustainable </a:t>
            </a:r>
            <a:r>
              <a:rPr lang="en-US" sz="2000" dirty="0" smtClean="0">
                <a:solidFill>
                  <a:srgbClr val="7A7973"/>
                </a:solidFill>
              </a:rPr>
              <a:t>country</a:t>
            </a:r>
          </a:p>
          <a:p>
            <a:pPr>
              <a:buClr>
                <a:srgbClr val="760519"/>
              </a:buClr>
            </a:pPr>
            <a:r>
              <a:rPr lang="en-US" sz="2000" dirty="0" smtClean="0">
                <a:solidFill>
                  <a:srgbClr val="7A7973"/>
                </a:solidFill>
              </a:rPr>
              <a:t>20</a:t>
            </a:r>
            <a:r>
              <a:rPr lang="en-US" sz="2000" dirty="0">
                <a:solidFill>
                  <a:srgbClr val="7A7973"/>
                </a:solidFill>
              </a:rPr>
              <a:t>) Sustainable </a:t>
            </a:r>
            <a:r>
              <a:rPr lang="en-US" sz="2000" dirty="0" smtClean="0">
                <a:solidFill>
                  <a:srgbClr val="7A7973"/>
                </a:solidFill>
              </a:rPr>
              <a:t>world</a:t>
            </a:r>
          </a:p>
          <a:p>
            <a:pPr>
              <a:buClr>
                <a:srgbClr val="760519"/>
              </a:buClr>
            </a:pPr>
            <a:r>
              <a:rPr lang="en-US" sz="2000" dirty="0" smtClean="0">
                <a:solidFill>
                  <a:srgbClr val="7A7973"/>
                </a:solidFill>
              </a:rPr>
              <a:t>21</a:t>
            </a:r>
            <a:r>
              <a:rPr lang="en-US" sz="2000" dirty="0">
                <a:solidFill>
                  <a:srgbClr val="7A7973"/>
                </a:solidFill>
              </a:rPr>
              <a:t>) I want to be a sustainable </a:t>
            </a:r>
            <a:r>
              <a:rPr lang="en-US" sz="2000" dirty="0" smtClean="0">
                <a:solidFill>
                  <a:srgbClr val="7A7973"/>
                </a:solidFill>
              </a:rPr>
              <a:t/>
            </a:r>
            <a:br>
              <a:rPr lang="en-US" sz="2000" dirty="0" smtClean="0">
                <a:solidFill>
                  <a:srgbClr val="7A7973"/>
                </a:solidFill>
              </a:rPr>
            </a:br>
            <a:r>
              <a:rPr lang="en-US" sz="2000" dirty="0" smtClean="0">
                <a:solidFill>
                  <a:srgbClr val="7A7973"/>
                </a:solidFill>
              </a:rPr>
              <a:t>       and </a:t>
            </a:r>
            <a:r>
              <a:rPr lang="en-US" sz="2000" dirty="0">
                <a:solidFill>
                  <a:srgbClr val="7A7973"/>
                </a:solidFill>
              </a:rPr>
              <a:t>competitive person.</a:t>
            </a:r>
            <a:endParaRPr lang="es-MX" sz="2000" dirty="0">
              <a:solidFill>
                <a:srgbClr val="7A7973"/>
              </a:solidFill>
            </a:endParaRPr>
          </a:p>
        </p:txBody>
      </p:sp>
    </p:spTree>
    <p:extLst>
      <p:ext uri="{BB962C8B-B14F-4D97-AF65-F5344CB8AC3E}">
        <p14:creationId xmlns:p14="http://schemas.microsoft.com/office/powerpoint/2010/main" val="32971050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5119463"/>
          </a:xfrm>
        </p:spPr>
        <p:txBody>
          <a:bodyPr anchor="t">
            <a:normAutofit/>
          </a:bodyPr>
          <a:lstStyle/>
          <a:p>
            <a:pPr>
              <a:spcBef>
                <a:spcPts val="600"/>
              </a:spcBef>
              <a:spcAft>
                <a:spcPts val="600"/>
              </a:spcAft>
              <a:buClr>
                <a:srgbClr val="760519"/>
              </a:buClr>
            </a:pPr>
            <a:r>
              <a:rPr lang="en-US" sz="2000" dirty="0">
                <a:solidFill>
                  <a:srgbClr val="7A7973"/>
                </a:solidFill>
              </a:rPr>
              <a:t>The strategic planning process allows us to define the objectives including some of the challenges solution</a:t>
            </a:r>
            <a:r>
              <a:rPr lang="en-US" sz="2000" dirty="0" smtClean="0">
                <a:solidFill>
                  <a:srgbClr val="7A7973"/>
                </a:solidFill>
              </a:rPr>
              <a:t>.</a:t>
            </a:r>
          </a:p>
          <a:p>
            <a:pPr>
              <a:spcBef>
                <a:spcPts val="600"/>
              </a:spcBef>
              <a:spcAft>
                <a:spcPts val="600"/>
              </a:spcAft>
              <a:buClr>
                <a:srgbClr val="760519"/>
              </a:buClr>
            </a:pPr>
            <a:r>
              <a:rPr lang="en-US" sz="2000" dirty="0">
                <a:solidFill>
                  <a:srgbClr val="7A7973"/>
                </a:solidFill>
              </a:rPr>
              <a:t>The topic of the XXI Century Leader is also considered in this process, which can be treated before updating the enterprise strategic planning process.</a:t>
            </a:r>
            <a:endParaRPr lang="es-MX" sz="2000" dirty="0" smtClean="0">
              <a:solidFill>
                <a:srgbClr val="7A7973"/>
              </a:solidFill>
            </a:endParaRPr>
          </a:p>
        </p:txBody>
      </p:sp>
      <p:sp>
        <p:nvSpPr>
          <p:cNvPr id="2" name="1 Título"/>
          <p:cNvSpPr>
            <a:spLocks noGrp="1"/>
          </p:cNvSpPr>
          <p:nvPr>
            <p:ph type="title"/>
          </p:nvPr>
        </p:nvSpPr>
        <p:spPr>
          <a:xfrm>
            <a:off x="395536" y="332656"/>
            <a:ext cx="7300664" cy="648072"/>
          </a:xfrm>
        </p:spPr>
        <p:txBody>
          <a:bodyPr/>
          <a:lstStyle/>
          <a:p>
            <a:pPr algn="l"/>
            <a:r>
              <a:rPr lang="en-US" dirty="0">
                <a:solidFill>
                  <a:srgbClr val="760519"/>
                </a:solidFill>
                <a:latin typeface="Calibri Light" pitchFamily="34" charset="0"/>
              </a:rPr>
              <a:t>The XXI Century Enterprise</a:t>
            </a:r>
            <a:endParaRPr lang="es-MX"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61863" y="5984153"/>
            <a:ext cx="2235909" cy="816967"/>
          </a:xfrm>
          <a:prstGeom prst="rect">
            <a:avLst/>
          </a:prstGeom>
        </p:spPr>
      </p:pic>
    </p:spTree>
    <p:extLst>
      <p:ext uri="{BB962C8B-B14F-4D97-AF65-F5344CB8AC3E}">
        <p14:creationId xmlns:p14="http://schemas.microsoft.com/office/powerpoint/2010/main" val="36329048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3" cstate="print">
            <a:extLst>
              <a:ext uri="{BEBA8EAE-BF5A-486C-A8C5-ECC9F3942E4B}">
                <a14:imgProps xmlns:a14="http://schemas.microsoft.com/office/drawing/2010/main">
                  <a14:imgLayer r:embed="rId4">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0" y="0"/>
            <a:ext cx="8676456" cy="6858000"/>
          </a:xfrm>
          <a:prstGeom prst="rect">
            <a:avLst/>
          </a:prstGeom>
        </p:spPr>
      </p:pic>
      <p:sp>
        <p:nvSpPr>
          <p:cNvPr id="3" name="2 Marcador de contenido"/>
          <p:cNvSpPr>
            <a:spLocks noGrp="1"/>
          </p:cNvSpPr>
          <p:nvPr>
            <p:ph idx="1"/>
          </p:nvPr>
        </p:nvSpPr>
        <p:spPr>
          <a:xfrm>
            <a:off x="457200" y="1052736"/>
            <a:ext cx="7355160" cy="5119463"/>
          </a:xfrm>
        </p:spPr>
        <p:txBody>
          <a:bodyPr anchor="t">
            <a:normAutofit/>
          </a:bodyPr>
          <a:lstStyle/>
          <a:p>
            <a:pPr algn="just">
              <a:spcBef>
                <a:spcPts val="600"/>
              </a:spcBef>
              <a:spcAft>
                <a:spcPts val="600"/>
              </a:spcAft>
              <a:buClr>
                <a:srgbClr val="760519"/>
              </a:buClr>
            </a:pPr>
            <a:r>
              <a:rPr lang="en-US" sz="2000" dirty="0">
                <a:solidFill>
                  <a:srgbClr val="7A7973"/>
                </a:solidFill>
              </a:rPr>
              <a:t>Studying the leader and the process to form a leader is fundamental in order to </a:t>
            </a:r>
            <a:r>
              <a:rPr lang="en-US" sz="2000" dirty="0" smtClean="0">
                <a:solidFill>
                  <a:srgbClr val="7A7973"/>
                </a:solidFill>
              </a:rPr>
              <a:t>analyze </a:t>
            </a:r>
            <a:r>
              <a:rPr lang="en-US" sz="2000" dirty="0">
                <a:solidFill>
                  <a:srgbClr val="7A7973"/>
                </a:solidFill>
              </a:rPr>
              <a:t>and solve the challenges and threats in our society</a:t>
            </a:r>
            <a:r>
              <a:rPr lang="en-US" sz="2000" dirty="0" smtClean="0">
                <a:solidFill>
                  <a:srgbClr val="7A7973"/>
                </a:solidFill>
              </a:rPr>
              <a:t>.</a:t>
            </a:r>
          </a:p>
          <a:p>
            <a:pPr algn="just">
              <a:spcBef>
                <a:spcPts val="600"/>
              </a:spcBef>
              <a:spcAft>
                <a:spcPts val="600"/>
              </a:spcAft>
              <a:buClr>
                <a:srgbClr val="760519"/>
              </a:buClr>
            </a:pPr>
            <a:r>
              <a:rPr lang="en-US" sz="2000" dirty="0">
                <a:solidFill>
                  <a:srgbClr val="7A7973"/>
                </a:solidFill>
              </a:rPr>
              <a:t>This research has been presented as a summary in the book: The Leader, how to form the XXI Century Leader, </a:t>
            </a:r>
            <a:r>
              <a:rPr lang="en-US" sz="2000" dirty="0" err="1">
                <a:solidFill>
                  <a:srgbClr val="7A7973"/>
                </a:solidFill>
              </a:rPr>
              <a:t>Trillas</a:t>
            </a:r>
            <a:r>
              <a:rPr lang="en-US" sz="2000" dirty="0">
                <a:solidFill>
                  <a:srgbClr val="7A7973"/>
                </a:solidFill>
              </a:rPr>
              <a:t> Editor</a:t>
            </a:r>
            <a:r>
              <a:rPr lang="en-US" sz="2000" dirty="0" smtClean="0">
                <a:solidFill>
                  <a:srgbClr val="7A7973"/>
                </a:solidFill>
              </a:rPr>
              <a:t>.</a:t>
            </a:r>
          </a:p>
          <a:p>
            <a:pPr algn="just">
              <a:spcBef>
                <a:spcPts val="600"/>
              </a:spcBef>
              <a:spcAft>
                <a:spcPts val="600"/>
              </a:spcAft>
              <a:buClr>
                <a:srgbClr val="760519"/>
              </a:buClr>
            </a:pPr>
            <a:r>
              <a:rPr lang="en-US" sz="2000" dirty="0">
                <a:solidFill>
                  <a:srgbClr val="7A7973"/>
                </a:solidFill>
              </a:rPr>
              <a:t>A new six steps paradigm is presented in the process to form a leader, starting with reality, -what it is-, and the steps are the following</a:t>
            </a:r>
            <a:r>
              <a:rPr lang="en-US" sz="2000" dirty="0" smtClean="0">
                <a:solidFill>
                  <a:srgbClr val="7A7973"/>
                </a:solidFill>
              </a:rPr>
              <a:t>:</a:t>
            </a:r>
          </a:p>
          <a:p>
            <a:pPr marL="0" indent="0" algn="just">
              <a:spcBef>
                <a:spcPts val="600"/>
              </a:spcBef>
              <a:spcAft>
                <a:spcPts val="600"/>
              </a:spcAft>
              <a:buClr>
                <a:srgbClr val="760519"/>
              </a:buClr>
              <a:buNone/>
            </a:pPr>
            <a:r>
              <a:rPr lang="es-MX" sz="2000" dirty="0" smtClean="0">
                <a:solidFill>
                  <a:srgbClr val="7A7973"/>
                </a:solidFill>
              </a:rPr>
              <a:t>   </a:t>
            </a:r>
            <a:r>
              <a:rPr lang="es-MX" sz="2000" dirty="0" err="1" smtClean="0">
                <a:solidFill>
                  <a:srgbClr val="7A7973"/>
                </a:solidFill>
              </a:rPr>
              <a:t>Perception-Diagnostic-Decision-Vision-Motivation-Action</a:t>
            </a:r>
            <a:r>
              <a:rPr lang="es-MX" sz="2000" dirty="0" smtClean="0">
                <a:solidFill>
                  <a:srgbClr val="7A7973"/>
                </a:solidFill>
              </a:rPr>
              <a:t>.</a:t>
            </a:r>
          </a:p>
          <a:p>
            <a:pPr algn="just">
              <a:spcBef>
                <a:spcPts val="600"/>
              </a:spcBef>
              <a:spcAft>
                <a:spcPts val="600"/>
              </a:spcAft>
              <a:buClr>
                <a:srgbClr val="760519"/>
              </a:buClr>
            </a:pPr>
            <a:r>
              <a:rPr lang="en-US" sz="2000" dirty="0">
                <a:solidFill>
                  <a:srgbClr val="7A7973"/>
                </a:solidFill>
              </a:rPr>
              <a:t>We have developed 165 Workshop Course Units, UTP, in order to grow the intellectual capacity of the interested person.</a:t>
            </a:r>
            <a:endParaRPr lang="es-MX" dirty="0">
              <a:solidFill>
                <a:srgbClr val="7A7973"/>
              </a:solidFill>
            </a:endParaRPr>
          </a:p>
        </p:txBody>
      </p:sp>
      <p:sp>
        <p:nvSpPr>
          <p:cNvPr id="2" name="1 Título"/>
          <p:cNvSpPr>
            <a:spLocks noGrp="1"/>
          </p:cNvSpPr>
          <p:nvPr>
            <p:ph type="title"/>
          </p:nvPr>
        </p:nvSpPr>
        <p:spPr>
          <a:xfrm>
            <a:off x="395536" y="332656"/>
            <a:ext cx="7300664" cy="648072"/>
          </a:xfrm>
        </p:spPr>
        <p:txBody>
          <a:bodyPr/>
          <a:lstStyle/>
          <a:p>
            <a:pPr algn="l"/>
            <a:r>
              <a:rPr lang="en-US" dirty="0" smtClean="0">
                <a:solidFill>
                  <a:srgbClr val="760519"/>
                </a:solidFill>
                <a:latin typeface="Calibri Light" pitchFamily="34" charset="0"/>
              </a:rPr>
              <a:t>The XXI Century Leader</a:t>
            </a:r>
            <a:endParaRPr lang="en-US" dirty="0">
              <a:solidFill>
                <a:srgbClr val="760519"/>
              </a:solidFill>
              <a:latin typeface="Calibri Light" pitchFamily="34" charset="0"/>
            </a:endParaRPr>
          </a:p>
        </p:txBody>
      </p:sp>
      <p:pic>
        <p:nvPicPr>
          <p:cNvPr id="4" name="3 Imagen"/>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61863" y="5984153"/>
            <a:ext cx="2235909" cy="816967"/>
          </a:xfrm>
          <a:prstGeom prst="rect">
            <a:avLst/>
          </a:prstGeom>
        </p:spPr>
      </p:pic>
    </p:spTree>
    <p:extLst>
      <p:ext uri="{BB962C8B-B14F-4D97-AF65-F5344CB8AC3E}">
        <p14:creationId xmlns:p14="http://schemas.microsoft.com/office/powerpoint/2010/main" val="11693957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5119463"/>
          </a:xfrm>
        </p:spPr>
        <p:txBody>
          <a:bodyPr anchor="t">
            <a:normAutofit/>
          </a:bodyPr>
          <a:lstStyle/>
          <a:p>
            <a:pPr algn="just">
              <a:spcBef>
                <a:spcPts val="600"/>
              </a:spcBef>
              <a:spcAft>
                <a:spcPts val="600"/>
              </a:spcAft>
              <a:buClr>
                <a:srgbClr val="760519"/>
              </a:buClr>
            </a:pPr>
            <a:r>
              <a:rPr lang="en-US" sz="2000" dirty="0">
                <a:solidFill>
                  <a:srgbClr val="7A7973"/>
                </a:solidFill>
              </a:rPr>
              <a:t>In any alternative considered in the chain of value, starting with the </a:t>
            </a:r>
            <a:r>
              <a:rPr lang="en-US" sz="2000" dirty="0" smtClean="0">
                <a:solidFill>
                  <a:srgbClr val="7A7973"/>
                </a:solidFill>
              </a:rPr>
              <a:t>company </a:t>
            </a:r>
            <a:r>
              <a:rPr lang="en-US" sz="2000" dirty="0">
                <a:solidFill>
                  <a:srgbClr val="7A7973"/>
                </a:solidFill>
              </a:rPr>
              <a:t>then the person, or starting </a:t>
            </a:r>
            <a:r>
              <a:rPr lang="en-US" sz="2000" dirty="0" smtClean="0">
                <a:solidFill>
                  <a:srgbClr val="7A7973"/>
                </a:solidFill>
              </a:rPr>
              <a:t>with </a:t>
            </a:r>
            <a:r>
              <a:rPr lang="en-US" sz="2000" dirty="0">
                <a:solidFill>
                  <a:srgbClr val="7A7973"/>
                </a:solidFill>
              </a:rPr>
              <a:t>the person, continuing with the business, the family is the most excellent social cell</a:t>
            </a:r>
            <a:r>
              <a:rPr lang="en-US" sz="2000" dirty="0" smtClean="0">
                <a:solidFill>
                  <a:srgbClr val="7A7973"/>
                </a:solidFill>
              </a:rPr>
              <a:t>.</a:t>
            </a:r>
          </a:p>
          <a:p>
            <a:pPr algn="just">
              <a:spcBef>
                <a:spcPts val="600"/>
              </a:spcBef>
              <a:spcAft>
                <a:spcPts val="600"/>
              </a:spcAft>
              <a:buClr>
                <a:srgbClr val="760519"/>
              </a:buClr>
            </a:pPr>
            <a:r>
              <a:rPr lang="en-US" sz="2000" dirty="0">
                <a:solidFill>
                  <a:srgbClr val="7A7973"/>
                </a:solidFill>
              </a:rPr>
              <a:t>The family is important and vital for all the persons, starting as a child and growing to become a responsible citizen, forming healthy families</a:t>
            </a:r>
            <a:r>
              <a:rPr lang="en-US" sz="2000" dirty="0" smtClean="0">
                <a:solidFill>
                  <a:srgbClr val="7A7973"/>
                </a:solidFill>
              </a:rPr>
              <a:t>.</a:t>
            </a:r>
          </a:p>
          <a:p>
            <a:pPr algn="just">
              <a:spcBef>
                <a:spcPts val="600"/>
              </a:spcBef>
              <a:spcAft>
                <a:spcPts val="600"/>
              </a:spcAft>
              <a:buClr>
                <a:srgbClr val="760519"/>
              </a:buClr>
            </a:pPr>
            <a:r>
              <a:rPr lang="en-US" sz="2000" dirty="0">
                <a:solidFill>
                  <a:srgbClr val="7A7973"/>
                </a:solidFill>
              </a:rPr>
              <a:t>Healthy families build healthy communities and countries. The family neural networks are very important forming a person, starting right after birth.</a:t>
            </a:r>
            <a:endParaRPr lang="es-MX" sz="2000" dirty="0" smtClean="0">
              <a:solidFill>
                <a:srgbClr val="7A7973"/>
              </a:solidFill>
            </a:endParaRPr>
          </a:p>
        </p:txBody>
      </p:sp>
      <p:sp>
        <p:nvSpPr>
          <p:cNvPr id="2" name="1 Título"/>
          <p:cNvSpPr>
            <a:spLocks noGrp="1"/>
          </p:cNvSpPr>
          <p:nvPr>
            <p:ph type="title"/>
          </p:nvPr>
        </p:nvSpPr>
        <p:spPr>
          <a:xfrm>
            <a:off x="395536" y="332656"/>
            <a:ext cx="7300664" cy="648072"/>
          </a:xfrm>
        </p:spPr>
        <p:txBody>
          <a:bodyPr/>
          <a:lstStyle/>
          <a:p>
            <a:pPr algn="l"/>
            <a:r>
              <a:rPr lang="en-US" dirty="0">
                <a:solidFill>
                  <a:srgbClr val="760519"/>
                </a:solidFill>
                <a:latin typeface="Calibri Light" pitchFamily="34" charset="0"/>
              </a:rPr>
              <a:t>The XXI Century </a:t>
            </a:r>
            <a:r>
              <a:rPr lang="en-US" dirty="0" smtClean="0">
                <a:solidFill>
                  <a:srgbClr val="760519"/>
                </a:solidFill>
                <a:latin typeface="Calibri Light" pitchFamily="34" charset="0"/>
              </a:rPr>
              <a:t>Family</a:t>
            </a:r>
            <a:endParaRPr lang="es-MX"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867" y="5984153"/>
            <a:ext cx="2407901" cy="816967"/>
          </a:xfrm>
          <a:prstGeom prst="rect">
            <a:avLst/>
          </a:prstGeom>
        </p:spPr>
      </p:pic>
    </p:spTree>
    <p:extLst>
      <p:ext uri="{BB962C8B-B14F-4D97-AF65-F5344CB8AC3E}">
        <p14:creationId xmlns:p14="http://schemas.microsoft.com/office/powerpoint/2010/main" val="3939405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5119463"/>
          </a:xfrm>
        </p:spPr>
        <p:txBody>
          <a:bodyPr anchor="t">
            <a:normAutofit/>
          </a:bodyPr>
          <a:lstStyle/>
          <a:p>
            <a:pPr algn="just">
              <a:spcBef>
                <a:spcPts val="600"/>
              </a:spcBef>
              <a:spcAft>
                <a:spcPts val="600"/>
              </a:spcAft>
              <a:buClr>
                <a:srgbClr val="760519"/>
              </a:buClr>
            </a:pPr>
            <a:r>
              <a:rPr lang="en-US" sz="2000" dirty="0">
                <a:solidFill>
                  <a:srgbClr val="7A7973"/>
                </a:solidFill>
              </a:rPr>
              <a:t>Neural networks research allows us to present a new paradigm, </a:t>
            </a:r>
            <a:r>
              <a:rPr lang="en-US" sz="2000" dirty="0" smtClean="0">
                <a:solidFill>
                  <a:srgbClr val="7A7973"/>
                </a:solidFill>
              </a:rPr>
              <a:t>defining </a:t>
            </a:r>
            <a:r>
              <a:rPr lang="en-US" sz="2000" dirty="0">
                <a:solidFill>
                  <a:srgbClr val="7A7973"/>
                </a:solidFill>
              </a:rPr>
              <a:t>the following postulate</a:t>
            </a:r>
            <a:r>
              <a:rPr lang="en-US" sz="2000" dirty="0" smtClean="0">
                <a:solidFill>
                  <a:srgbClr val="7A7973"/>
                </a:solidFill>
              </a:rPr>
              <a:t>:</a:t>
            </a:r>
          </a:p>
          <a:p>
            <a:pPr marL="0" indent="0" algn="just">
              <a:spcBef>
                <a:spcPts val="600"/>
              </a:spcBef>
              <a:spcAft>
                <a:spcPts val="600"/>
              </a:spcAft>
              <a:buClr>
                <a:srgbClr val="760519"/>
              </a:buClr>
              <a:buNone/>
            </a:pPr>
            <a:endParaRPr lang="es-MX" sz="2000" dirty="0" smtClean="0"/>
          </a:p>
          <a:p>
            <a:pPr marL="0" indent="0" algn="ctr">
              <a:spcBef>
                <a:spcPts val="600"/>
              </a:spcBef>
              <a:spcAft>
                <a:spcPts val="600"/>
              </a:spcAft>
              <a:buClr>
                <a:srgbClr val="760519"/>
              </a:buClr>
              <a:buNone/>
            </a:pPr>
            <a:r>
              <a:rPr lang="en-US" sz="2000" dirty="0">
                <a:solidFill>
                  <a:srgbClr val="760519"/>
                </a:solidFill>
              </a:rPr>
              <a:t>If your Neural Networks are fine, ALL is fine</a:t>
            </a:r>
            <a:r>
              <a:rPr lang="en-US" sz="2000" dirty="0" smtClean="0">
                <a:solidFill>
                  <a:srgbClr val="760519"/>
                </a:solidFill>
              </a:rPr>
              <a:t>.</a:t>
            </a:r>
            <a:r>
              <a:rPr lang="en-US" sz="2000" b="1" dirty="0" smtClean="0"/>
              <a:t/>
            </a:r>
            <a:br>
              <a:rPr lang="en-US" sz="2000" b="1" dirty="0" smtClean="0"/>
            </a:br>
            <a:endParaRPr lang="es-MX" sz="2000" b="1" dirty="0" smtClean="0"/>
          </a:p>
          <a:p>
            <a:pPr algn="just">
              <a:spcBef>
                <a:spcPts val="600"/>
              </a:spcBef>
              <a:spcAft>
                <a:spcPts val="600"/>
              </a:spcAft>
              <a:buClr>
                <a:srgbClr val="760519"/>
              </a:buClr>
            </a:pPr>
            <a:r>
              <a:rPr lang="en-US" sz="2000" dirty="0">
                <a:solidFill>
                  <a:srgbClr val="7A7973"/>
                </a:solidFill>
              </a:rPr>
              <a:t>The human being is formed by spirit, mind and body, and any disequilibrium or indisposition indicates an electric neural networks disequilibrium. Therefore, evaluating the neural networks is very important because such neural networks manage and control the person’s operation.</a:t>
            </a:r>
            <a:endParaRPr lang="es-MX" sz="2000" dirty="0" smtClean="0">
              <a:solidFill>
                <a:srgbClr val="7A7973"/>
              </a:solidFill>
            </a:endParaRPr>
          </a:p>
        </p:txBody>
      </p:sp>
      <p:sp>
        <p:nvSpPr>
          <p:cNvPr id="2" name="1 Título"/>
          <p:cNvSpPr>
            <a:spLocks noGrp="1"/>
          </p:cNvSpPr>
          <p:nvPr>
            <p:ph type="title"/>
          </p:nvPr>
        </p:nvSpPr>
        <p:spPr>
          <a:xfrm>
            <a:off x="395536" y="332656"/>
            <a:ext cx="7300664" cy="648072"/>
          </a:xfrm>
        </p:spPr>
        <p:txBody>
          <a:bodyPr/>
          <a:lstStyle/>
          <a:p>
            <a:pPr algn="l"/>
            <a:r>
              <a:rPr lang="en-US" dirty="0" smtClean="0">
                <a:solidFill>
                  <a:srgbClr val="760519"/>
                </a:solidFill>
                <a:latin typeface="Calibri Light" pitchFamily="34" charset="0"/>
              </a:rPr>
              <a:t>A new paradigm: Neural networks</a:t>
            </a:r>
            <a:endParaRPr lang="en-US"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61863" y="5984153"/>
            <a:ext cx="2235909" cy="816967"/>
          </a:xfrm>
          <a:prstGeom prst="rect">
            <a:avLst/>
          </a:prstGeom>
        </p:spPr>
      </p:pic>
    </p:spTree>
    <p:extLst>
      <p:ext uri="{BB962C8B-B14F-4D97-AF65-F5344CB8AC3E}">
        <p14:creationId xmlns:p14="http://schemas.microsoft.com/office/powerpoint/2010/main" val="1120337863"/>
      </p:ext>
    </p:extLst>
  </p:cSld>
  <p:clrMapOvr>
    <a:masterClrMapping/>
  </p:clrMapOvr>
  <p:timing>
    <p:tnLst>
      <p:par>
        <p:cTn id="1" dur="indefinite" restart="never" nodeType="tmRoot"/>
      </p:par>
    </p:tnLst>
  </p:timing>
</p:sld>
</file>

<file path=ppt/theme/theme1.xml><?xml version="1.0" encoding="utf-8"?>
<a:theme xmlns:a="http://schemas.openxmlformats.org/drawingml/2006/main" name="Compuesto">
  <a:themeElements>
    <a:clrScheme name="Compuesto">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Compuesto">
      <a:maj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ompuesto">
      <a:fillStyleLst>
        <a:solidFill>
          <a:schemeClr val="phClr"/>
        </a:solidFill>
        <a:gradFill rotWithShape="1">
          <a:gsLst>
            <a:gs pos="0">
              <a:schemeClr val="phClr">
                <a:tint val="50000"/>
                <a:shade val="95000"/>
                <a:satMod val="300000"/>
              </a:schemeClr>
            </a:gs>
            <a:gs pos="12000">
              <a:schemeClr val="phClr">
                <a:tint val="50000"/>
                <a:shade val="90000"/>
                <a:satMod val="250000"/>
              </a:schemeClr>
            </a:gs>
            <a:gs pos="100000">
              <a:schemeClr val="phClr">
                <a:tint val="85000"/>
                <a:shade val="75000"/>
                <a:satMod val="150000"/>
              </a:schemeClr>
            </a:gs>
          </a:gsLst>
          <a:lin ang="16200000" scaled="1"/>
        </a:gradFill>
        <a:gradFill rotWithShape="1">
          <a:gsLst>
            <a:gs pos="0">
              <a:schemeClr val="phClr">
                <a:tint val="75000"/>
                <a:shade val="95000"/>
                <a:satMod val="175000"/>
              </a:schemeClr>
            </a:gs>
            <a:gs pos="12000">
              <a:schemeClr val="phClr">
                <a:tint val="90000"/>
                <a:shade val="90000"/>
                <a:satMod val="150000"/>
              </a:schemeClr>
            </a:gs>
            <a:gs pos="100000">
              <a:schemeClr val="phClr">
                <a:tint val="100000"/>
                <a:shade val="75000"/>
                <a:satMod val="150000"/>
              </a:schemeClr>
            </a:gs>
          </a:gsLst>
          <a:lin ang="16200000" scaled="1"/>
        </a:gradFill>
      </a:fillStyleLst>
      <a:lnStyleLst>
        <a:ln w="9525" cap="flat" cmpd="sng" algn="ctr">
          <a:solidFill>
            <a:schemeClr val="phClr">
              <a:shade val="95000"/>
              <a:satMod val="105000"/>
            </a:scheme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scene3d>
            <a:camera prst="orthographicFront">
              <a:rot lat="0" lon="0" rev="0"/>
            </a:camera>
            <a:lightRig rig="freezing" dir="t">
              <a:rot lat="0" lon="0" rev="6000000"/>
            </a:lightRig>
          </a:scene3d>
          <a:sp3d contourW="12700" prstMaterial="dkEdge">
            <a:bevelT w="44450" h="25400"/>
            <a:contourClr>
              <a:schemeClr val="phClr">
                <a:shade val="30000"/>
              </a:schemeClr>
            </a:contourClr>
          </a:sp3d>
        </a:effectStyle>
      </a:effectStyleLst>
      <a:bgFillStyleLst>
        <a:solidFill>
          <a:schemeClr val="phClr"/>
        </a:solidFill>
        <a:gradFill rotWithShape="1">
          <a:gsLst>
            <a:gs pos="0">
              <a:schemeClr val="phClr">
                <a:tint val="100000"/>
                <a:shade val="80000"/>
                <a:satMod val="110000"/>
                <a:lumMod val="80000"/>
              </a:schemeClr>
            </a:gs>
            <a:gs pos="79000">
              <a:schemeClr val="phClr">
                <a:tint val="100000"/>
                <a:shade val="90000"/>
                <a:satMod val="105000"/>
                <a:lumMod val="100000"/>
              </a:schemeClr>
            </a:gs>
            <a:gs pos="100000">
              <a:schemeClr val="phClr">
                <a:tint val="95000"/>
                <a:shade val="100000"/>
                <a:satMod val="110000"/>
                <a:lumMod val="115000"/>
              </a:schemeClr>
            </a:gs>
          </a:gsLst>
          <a:lin ang="5400000" scaled="0"/>
        </a:gradFill>
        <a:gradFill rotWithShape="1">
          <a:gsLst>
            <a:gs pos="0">
              <a:schemeClr val="phClr">
                <a:tint val="90000"/>
                <a:shade val="100000"/>
                <a:satMod val="100000"/>
                <a:lumMod val="110000"/>
              </a:schemeClr>
            </a:gs>
            <a:gs pos="83000">
              <a:schemeClr val="phClr">
                <a:shade val="75000"/>
                <a:satMod val="200000"/>
              </a:schemeClr>
            </a:gs>
            <a:gs pos="100000">
              <a:schemeClr val="phClr">
                <a:shade val="90000"/>
                <a:satMod val="200000"/>
              </a:schemeClr>
            </a:gs>
          </a:gsLst>
          <a:path path="circle">
            <a:fillToRect l="75000" t="100000" b="30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Composite</Template>
  <TotalTime>263</TotalTime>
  <Words>984</Words>
  <Application>Microsoft Office PowerPoint</Application>
  <PresentationFormat>Presentación en pantalla (4:3)</PresentationFormat>
  <Paragraphs>116</Paragraphs>
  <Slides>16</Slides>
  <Notes>1</Notes>
  <HiddenSlides>0</HiddenSlides>
  <MMClips>0</MMClips>
  <ScaleCrop>false</ScaleCrop>
  <HeadingPairs>
    <vt:vector size="4" baseType="variant">
      <vt:variant>
        <vt:lpstr>Tema</vt:lpstr>
      </vt:variant>
      <vt:variant>
        <vt:i4>1</vt:i4>
      </vt:variant>
      <vt:variant>
        <vt:lpstr>Títulos de diapositiva</vt:lpstr>
      </vt:variant>
      <vt:variant>
        <vt:i4>16</vt:i4>
      </vt:variant>
    </vt:vector>
  </HeadingPairs>
  <TitlesOfParts>
    <vt:vector size="17" baseType="lpstr">
      <vt:lpstr>Compuesto</vt:lpstr>
      <vt:lpstr>Process Manual The XXI Century Enterprise</vt:lpstr>
      <vt:lpstr>Introduction</vt:lpstr>
      <vt:lpstr>Top management</vt:lpstr>
      <vt:lpstr>The XXI Century Enterprise</vt:lpstr>
      <vt:lpstr>The XXI Century Enterprise</vt:lpstr>
      <vt:lpstr>The XXI Century Enterprise</vt:lpstr>
      <vt:lpstr>The XXI Century Leader</vt:lpstr>
      <vt:lpstr>The XXI Century Family</vt:lpstr>
      <vt:lpstr>A new paradigm: Neural networks</vt:lpstr>
      <vt:lpstr>A new paradigm: Neural networks</vt:lpstr>
      <vt:lpstr>Research about neural networks</vt:lpstr>
      <vt:lpstr>Research about neural networks</vt:lpstr>
      <vt:lpstr>Research about neural networks</vt:lpstr>
      <vt:lpstr>Research about neural networks</vt:lpstr>
      <vt:lpstr>Research about neural networks</vt:lpstr>
      <vt:lpstr>Einstein started the neural networks</vt:lpstr>
    </vt:vector>
  </TitlesOfParts>
  <Company>SQM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investigación y el futuro de la humanidad</dc:title>
  <dc:creator>Diego Reyes</dc:creator>
  <cp:lastModifiedBy>Diego Reyes</cp:lastModifiedBy>
  <cp:revision>30</cp:revision>
  <dcterms:created xsi:type="dcterms:W3CDTF">2017-08-01T22:30:02Z</dcterms:created>
  <dcterms:modified xsi:type="dcterms:W3CDTF">2017-08-10T18:29:27Z</dcterms:modified>
</cp:coreProperties>
</file>