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0519"/>
    <a:srgbClr val="7A79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72" y="-3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16" name="Title 15"/>
          <p:cNvSpPr>
            <a:spLocks noGrp="1"/>
          </p:cNvSpPr>
          <p:nvPr>
            <p:ph type="title"/>
          </p:nvPr>
        </p:nvSpPr>
        <p:spPr>
          <a:xfrm>
            <a:off x="2438400" y="1447800"/>
            <a:ext cx="3962400" cy="2133600"/>
          </a:xfrm>
        </p:spPr>
        <p:txBody>
          <a:bodyPr anchor="b"/>
          <a:lstStyle/>
          <a:p>
            <a:r>
              <a:rPr lang="es-ES" smtClean="0"/>
              <a:t>Haga clic para modificar el estilo de título del patrón</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FE41C934-846D-48C2-8907-B91E0FD08C08}" type="datetimeFigureOut">
              <a:rPr lang="es-MX" smtClean="0"/>
              <a:t>09/08/2017</a:t>
            </a:fld>
            <a:endParaRPr lang="es-MX"/>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0C32B51C-66B4-47B7-BB44-1FBF272ABCC7}" type="slidenum">
              <a:rPr lang="es-MX" smtClean="0"/>
              <a:t>‹Nº›</a:t>
            </a:fld>
            <a:endParaRPr lang="es-MX"/>
          </a:p>
        </p:txBody>
      </p:sp>
      <p:sp>
        <p:nvSpPr>
          <p:cNvPr id="15" name="Footer Placeholder 14"/>
          <p:cNvSpPr>
            <a:spLocks noGrp="1"/>
          </p:cNvSpPr>
          <p:nvPr>
            <p:ph type="ftr" sz="quarter" idx="12"/>
          </p:nvPr>
        </p:nvSpPr>
        <p:spPr>
          <a:xfrm>
            <a:off x="3581400" y="6296248"/>
            <a:ext cx="2820987" cy="152400"/>
          </a:xfrm>
        </p:spPr>
        <p:txBody>
          <a:bodyPr/>
          <a:lstStyle/>
          <a:p>
            <a:endParaRPr lang="es-MX"/>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Date Placeholder 12"/>
          <p:cNvSpPr>
            <a:spLocks noGrp="1"/>
          </p:cNvSpPr>
          <p:nvPr>
            <p:ph type="dt" sz="half" idx="10"/>
          </p:nvPr>
        </p:nvSpPr>
        <p:spPr/>
        <p:txBody>
          <a:bodyPr/>
          <a:lstStyle/>
          <a:p>
            <a:fld id="{FE41C934-846D-48C2-8907-B91E0FD08C08}" type="datetimeFigureOut">
              <a:rPr lang="es-MX" smtClean="0"/>
              <a:t>09/08/2017</a:t>
            </a:fld>
            <a:endParaRPr lang="es-MX"/>
          </a:p>
        </p:txBody>
      </p:sp>
      <p:sp>
        <p:nvSpPr>
          <p:cNvPr id="14" name="Slide Number Placeholder 13"/>
          <p:cNvSpPr>
            <a:spLocks noGrp="1"/>
          </p:cNvSpPr>
          <p:nvPr>
            <p:ph type="sldNum" sz="quarter" idx="11"/>
          </p:nvPr>
        </p:nvSpPr>
        <p:spPr/>
        <p:txBody>
          <a:bodyPr/>
          <a:lstStyle/>
          <a:p>
            <a:fld id="{0C32B51C-66B4-47B7-BB44-1FBF272ABCC7}" type="slidenum">
              <a:rPr lang="es-MX" smtClean="0"/>
              <a:t>‹Nº›</a:t>
            </a:fld>
            <a:endParaRPr lang="es-MX"/>
          </a:p>
        </p:txBody>
      </p:sp>
      <p:sp>
        <p:nvSpPr>
          <p:cNvPr id="15" name="Footer Placeholder 14"/>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Date Placeholder 12"/>
          <p:cNvSpPr>
            <a:spLocks noGrp="1"/>
          </p:cNvSpPr>
          <p:nvPr>
            <p:ph type="dt" sz="half" idx="10"/>
          </p:nvPr>
        </p:nvSpPr>
        <p:spPr/>
        <p:txBody>
          <a:bodyPr/>
          <a:lstStyle/>
          <a:p>
            <a:fld id="{FE41C934-846D-48C2-8907-B91E0FD08C08}" type="datetimeFigureOut">
              <a:rPr lang="es-MX" smtClean="0"/>
              <a:t>09/08/2017</a:t>
            </a:fld>
            <a:endParaRPr lang="es-MX"/>
          </a:p>
        </p:txBody>
      </p:sp>
      <p:sp>
        <p:nvSpPr>
          <p:cNvPr id="14" name="Slide Number Placeholder 13"/>
          <p:cNvSpPr>
            <a:spLocks noGrp="1"/>
          </p:cNvSpPr>
          <p:nvPr>
            <p:ph type="sldNum" sz="quarter" idx="11"/>
          </p:nvPr>
        </p:nvSpPr>
        <p:spPr/>
        <p:txBody>
          <a:bodyPr/>
          <a:lstStyle/>
          <a:p>
            <a:fld id="{0C32B51C-66B4-47B7-BB44-1FBF272ABCC7}" type="slidenum">
              <a:rPr lang="es-MX" smtClean="0"/>
              <a:t>‹Nº›</a:t>
            </a:fld>
            <a:endParaRPr lang="es-MX"/>
          </a:p>
        </p:txBody>
      </p:sp>
      <p:sp>
        <p:nvSpPr>
          <p:cNvPr id="15" name="Footer Placeholder 14"/>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6" name="Title 15"/>
          <p:cNvSpPr>
            <a:spLocks noGrp="1"/>
          </p:cNvSpPr>
          <p:nvPr>
            <p:ph type="title"/>
          </p:nvPr>
        </p:nvSpPr>
        <p:spPr/>
        <p:txBody>
          <a:bodyPr/>
          <a:lstStyle/>
          <a:p>
            <a:r>
              <a:rPr lang="es-ES" smtClean="0"/>
              <a:t>Haga clic para modificar el estilo de título del patrón</a:t>
            </a:r>
            <a:endParaRPr lang="en-US"/>
          </a:p>
        </p:txBody>
      </p:sp>
      <p:sp>
        <p:nvSpPr>
          <p:cNvPr id="10" name="Date Placeholder 9"/>
          <p:cNvSpPr>
            <a:spLocks noGrp="1"/>
          </p:cNvSpPr>
          <p:nvPr>
            <p:ph type="dt" sz="half" idx="10"/>
          </p:nvPr>
        </p:nvSpPr>
        <p:spPr/>
        <p:txBody>
          <a:bodyPr/>
          <a:lstStyle/>
          <a:p>
            <a:fld id="{FE41C934-846D-48C2-8907-B91E0FD08C08}" type="datetimeFigureOut">
              <a:rPr lang="es-MX" smtClean="0"/>
              <a:t>09/08/2017</a:t>
            </a:fld>
            <a:endParaRPr lang="es-MX"/>
          </a:p>
        </p:txBody>
      </p:sp>
      <p:sp>
        <p:nvSpPr>
          <p:cNvPr id="11" name="Slide Number Placeholder 10"/>
          <p:cNvSpPr>
            <a:spLocks noGrp="1"/>
          </p:cNvSpPr>
          <p:nvPr>
            <p:ph type="sldNum" sz="quarter" idx="11"/>
          </p:nvPr>
        </p:nvSpPr>
        <p:spPr/>
        <p:txBody>
          <a:bodyPr/>
          <a:lstStyle/>
          <a:p>
            <a:fld id="{0C32B51C-66B4-47B7-BB44-1FBF272ABCC7}" type="slidenum">
              <a:rPr lang="es-MX" smtClean="0"/>
              <a:t>‹Nº›</a:t>
            </a:fld>
            <a:endParaRPr lang="es-MX"/>
          </a:p>
        </p:txBody>
      </p:sp>
      <p:sp>
        <p:nvSpPr>
          <p:cNvPr id="12" name="Footer Placeholder 11"/>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FE41C934-846D-48C2-8907-B91E0FD08C08}" type="datetimeFigureOut">
              <a:rPr lang="es-MX" smtClean="0"/>
              <a:t>09/08/2017</a:t>
            </a:fld>
            <a:endParaRPr lang="es-MX"/>
          </a:p>
        </p:txBody>
      </p:sp>
      <p:sp>
        <p:nvSpPr>
          <p:cNvPr id="13" name="Slide Number Placeholder 12"/>
          <p:cNvSpPr>
            <a:spLocks noGrp="1"/>
          </p:cNvSpPr>
          <p:nvPr>
            <p:ph type="sldNum" sz="quarter" idx="11"/>
          </p:nvPr>
        </p:nvSpPr>
        <p:spPr>
          <a:xfrm>
            <a:off x="4116388" y="6400800"/>
            <a:ext cx="533400" cy="152400"/>
          </a:xfrm>
        </p:spPr>
        <p:txBody>
          <a:bodyPr/>
          <a:lstStyle/>
          <a:p>
            <a:fld id="{0C32B51C-66B4-47B7-BB44-1FBF272ABCC7}" type="slidenum">
              <a:rPr lang="es-MX" smtClean="0"/>
              <a:t>‹Nº›</a:t>
            </a:fld>
            <a:endParaRPr lang="es-MX"/>
          </a:p>
        </p:txBody>
      </p:sp>
      <p:sp>
        <p:nvSpPr>
          <p:cNvPr id="14" name="Footer Placeholder 13"/>
          <p:cNvSpPr>
            <a:spLocks noGrp="1"/>
          </p:cNvSpPr>
          <p:nvPr>
            <p:ph type="ftr" sz="quarter" idx="12"/>
          </p:nvPr>
        </p:nvSpPr>
        <p:spPr>
          <a:xfrm>
            <a:off x="838200" y="6296248"/>
            <a:ext cx="2820987" cy="152400"/>
          </a:xfrm>
        </p:spPr>
        <p:txBody>
          <a:bodyPr/>
          <a:lstStyle/>
          <a:p>
            <a:endParaRPr lang="es-MX"/>
          </a:p>
        </p:txBody>
      </p:sp>
      <p:sp>
        <p:nvSpPr>
          <p:cNvPr id="15" name="Title 14"/>
          <p:cNvSpPr>
            <a:spLocks noGrp="1"/>
          </p:cNvSpPr>
          <p:nvPr>
            <p:ph type="title"/>
          </p:nvPr>
        </p:nvSpPr>
        <p:spPr>
          <a:xfrm>
            <a:off x="457200" y="1828800"/>
            <a:ext cx="3200400" cy="1752600"/>
          </a:xfrm>
        </p:spPr>
        <p:txBody>
          <a:bodyPr anchor="b"/>
          <a:lstStyle/>
          <a:p>
            <a:r>
              <a:rPr lang="es-ES" smtClean="0"/>
              <a:t>Haga clic para modificar el estilo de título del patrón</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s-ES" smtClean="0"/>
              <a:t>Haga clic para modificar el estilo de texto del patrón</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Title 1"/>
          <p:cNvSpPr>
            <a:spLocks noGrp="1"/>
          </p:cNvSpPr>
          <p:nvPr>
            <p:ph type="title"/>
          </p:nvPr>
        </p:nvSpPr>
        <p:spPr>
          <a:xfrm>
            <a:off x="4876800" y="457200"/>
            <a:ext cx="2819400" cy="5714999"/>
          </a:xfrm>
        </p:spPr>
        <p:txBody>
          <a:bodyPr/>
          <a:lstStyle/>
          <a:p>
            <a:r>
              <a:rPr lang="es-ES" smtClean="0"/>
              <a:t>Haga clic para modificar el estilo de título del patrón</a:t>
            </a:r>
            <a:endParaRPr lang="en-US"/>
          </a:p>
        </p:txBody>
      </p:sp>
      <p:sp>
        <p:nvSpPr>
          <p:cNvPr id="9" name="Date Placeholder 8"/>
          <p:cNvSpPr>
            <a:spLocks noGrp="1"/>
          </p:cNvSpPr>
          <p:nvPr>
            <p:ph type="dt" sz="half" idx="10"/>
          </p:nvPr>
        </p:nvSpPr>
        <p:spPr/>
        <p:txBody>
          <a:bodyPr/>
          <a:lstStyle/>
          <a:p>
            <a:fld id="{FE41C934-846D-48C2-8907-B91E0FD08C08}" type="datetimeFigureOut">
              <a:rPr lang="es-MX" smtClean="0"/>
              <a:t>09/08/2017</a:t>
            </a:fld>
            <a:endParaRPr lang="es-MX"/>
          </a:p>
        </p:txBody>
      </p:sp>
      <p:sp>
        <p:nvSpPr>
          <p:cNvPr id="13" name="Slide Number Placeholder 12"/>
          <p:cNvSpPr>
            <a:spLocks noGrp="1"/>
          </p:cNvSpPr>
          <p:nvPr>
            <p:ph type="sldNum" sz="quarter" idx="11"/>
          </p:nvPr>
        </p:nvSpPr>
        <p:spPr/>
        <p:txBody>
          <a:bodyPr/>
          <a:lstStyle/>
          <a:p>
            <a:fld id="{0C32B51C-66B4-47B7-BB44-1FBF272ABCC7}" type="slidenum">
              <a:rPr lang="es-MX" smtClean="0"/>
              <a:t>‹Nº›</a:t>
            </a:fld>
            <a:endParaRPr lang="es-MX"/>
          </a:p>
        </p:txBody>
      </p:sp>
      <p:sp>
        <p:nvSpPr>
          <p:cNvPr id="14" name="Footer Placeholder 13"/>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1" name="Title 1"/>
          <p:cNvSpPr>
            <a:spLocks noGrp="1"/>
          </p:cNvSpPr>
          <p:nvPr>
            <p:ph type="title"/>
          </p:nvPr>
        </p:nvSpPr>
        <p:spPr>
          <a:xfrm>
            <a:off x="4876800" y="457200"/>
            <a:ext cx="2819400" cy="5714999"/>
          </a:xfrm>
        </p:spPr>
        <p:txBody>
          <a:bodyPr/>
          <a:lstStyle/>
          <a:p>
            <a:r>
              <a:rPr lang="es-ES" smtClean="0"/>
              <a:t>Haga clic para modificar el estilo de título del patrón</a:t>
            </a:r>
            <a:endParaRPr lang="en-US"/>
          </a:p>
        </p:txBody>
      </p:sp>
      <p:sp>
        <p:nvSpPr>
          <p:cNvPr id="12" name="Date Placeholder 11"/>
          <p:cNvSpPr>
            <a:spLocks noGrp="1"/>
          </p:cNvSpPr>
          <p:nvPr>
            <p:ph type="dt" sz="half" idx="10"/>
          </p:nvPr>
        </p:nvSpPr>
        <p:spPr/>
        <p:txBody>
          <a:bodyPr/>
          <a:lstStyle/>
          <a:p>
            <a:fld id="{FE41C934-846D-48C2-8907-B91E0FD08C08}" type="datetimeFigureOut">
              <a:rPr lang="es-MX" smtClean="0"/>
              <a:t>09/08/2017</a:t>
            </a:fld>
            <a:endParaRPr lang="es-MX"/>
          </a:p>
        </p:txBody>
      </p:sp>
      <p:sp>
        <p:nvSpPr>
          <p:cNvPr id="14" name="Slide Number Placeholder 13"/>
          <p:cNvSpPr>
            <a:spLocks noGrp="1"/>
          </p:cNvSpPr>
          <p:nvPr>
            <p:ph type="sldNum" sz="quarter" idx="11"/>
          </p:nvPr>
        </p:nvSpPr>
        <p:spPr/>
        <p:txBody>
          <a:bodyPr/>
          <a:lstStyle/>
          <a:p>
            <a:fld id="{0C32B51C-66B4-47B7-BB44-1FBF272ABCC7}" type="slidenum">
              <a:rPr lang="es-MX" smtClean="0"/>
              <a:t>‹Nº›</a:t>
            </a:fld>
            <a:endParaRPr lang="es-MX"/>
          </a:p>
        </p:txBody>
      </p:sp>
      <p:sp>
        <p:nvSpPr>
          <p:cNvPr id="16" name="Footer Placeholder 15"/>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s-ES" smtClean="0"/>
              <a:t>Haga clic para modificar el estilo de título del patrón</a:t>
            </a:r>
            <a:endParaRPr lang="en-US" dirty="0"/>
          </a:p>
        </p:txBody>
      </p:sp>
      <p:sp>
        <p:nvSpPr>
          <p:cNvPr id="9" name="Date Placeholder 8"/>
          <p:cNvSpPr>
            <a:spLocks noGrp="1"/>
          </p:cNvSpPr>
          <p:nvPr>
            <p:ph type="dt" sz="half" idx="10"/>
          </p:nvPr>
        </p:nvSpPr>
        <p:spPr/>
        <p:txBody>
          <a:bodyPr/>
          <a:lstStyle/>
          <a:p>
            <a:fld id="{FE41C934-846D-48C2-8907-B91E0FD08C08}" type="datetimeFigureOut">
              <a:rPr lang="es-MX" smtClean="0"/>
              <a:t>09/08/2017</a:t>
            </a:fld>
            <a:endParaRPr lang="es-MX"/>
          </a:p>
        </p:txBody>
      </p:sp>
      <p:sp>
        <p:nvSpPr>
          <p:cNvPr id="10" name="Slide Number Placeholder 9"/>
          <p:cNvSpPr>
            <a:spLocks noGrp="1"/>
          </p:cNvSpPr>
          <p:nvPr>
            <p:ph type="sldNum" sz="quarter" idx="11"/>
          </p:nvPr>
        </p:nvSpPr>
        <p:spPr/>
        <p:txBody>
          <a:bodyPr/>
          <a:lstStyle/>
          <a:p>
            <a:fld id="{0C32B51C-66B4-47B7-BB44-1FBF272ABCC7}" type="slidenum">
              <a:rPr lang="es-MX" smtClean="0"/>
              <a:t>‹Nº›</a:t>
            </a:fld>
            <a:endParaRPr lang="es-MX"/>
          </a:p>
        </p:txBody>
      </p:sp>
      <p:sp>
        <p:nvSpPr>
          <p:cNvPr id="11" name="Footer Placeholder 10"/>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FE41C934-846D-48C2-8907-B91E0FD08C08}" type="datetimeFigureOut">
              <a:rPr lang="es-MX" smtClean="0"/>
              <a:t>09/08/2017</a:t>
            </a:fld>
            <a:endParaRPr lang="es-MX"/>
          </a:p>
        </p:txBody>
      </p:sp>
      <p:sp>
        <p:nvSpPr>
          <p:cNvPr id="9" name="Slide Number Placeholder 8"/>
          <p:cNvSpPr>
            <a:spLocks noGrp="1"/>
          </p:cNvSpPr>
          <p:nvPr>
            <p:ph type="sldNum" sz="quarter" idx="11"/>
          </p:nvPr>
        </p:nvSpPr>
        <p:spPr/>
        <p:txBody>
          <a:bodyPr/>
          <a:lstStyle/>
          <a:p>
            <a:fld id="{0C32B51C-66B4-47B7-BB44-1FBF272ABCC7}" type="slidenum">
              <a:rPr lang="es-MX" smtClean="0"/>
              <a:t>‹Nº›</a:t>
            </a:fld>
            <a:endParaRPr lang="es-MX"/>
          </a:p>
        </p:txBody>
      </p:sp>
      <p:sp>
        <p:nvSpPr>
          <p:cNvPr id="10" name="Footer Placeholder 9"/>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5" name="Date Placeholder 14"/>
          <p:cNvSpPr>
            <a:spLocks noGrp="1"/>
          </p:cNvSpPr>
          <p:nvPr>
            <p:ph type="dt" sz="half" idx="10"/>
          </p:nvPr>
        </p:nvSpPr>
        <p:spPr/>
        <p:txBody>
          <a:bodyPr/>
          <a:lstStyle/>
          <a:p>
            <a:fld id="{FE41C934-846D-48C2-8907-B91E0FD08C08}" type="datetimeFigureOut">
              <a:rPr lang="es-MX" smtClean="0"/>
              <a:t>09/08/2017</a:t>
            </a:fld>
            <a:endParaRPr lang="es-MX"/>
          </a:p>
        </p:txBody>
      </p:sp>
      <p:sp>
        <p:nvSpPr>
          <p:cNvPr id="16" name="Slide Number Placeholder 15"/>
          <p:cNvSpPr>
            <a:spLocks noGrp="1"/>
          </p:cNvSpPr>
          <p:nvPr>
            <p:ph type="sldNum" sz="quarter" idx="11"/>
          </p:nvPr>
        </p:nvSpPr>
        <p:spPr/>
        <p:txBody>
          <a:bodyPr/>
          <a:lstStyle/>
          <a:p>
            <a:fld id="{0C32B51C-66B4-47B7-BB44-1FBF272ABCC7}" type="slidenum">
              <a:rPr lang="es-MX" smtClean="0"/>
              <a:t>‹Nº›</a:t>
            </a:fld>
            <a:endParaRPr lang="es-MX"/>
          </a:p>
        </p:txBody>
      </p:sp>
      <p:sp>
        <p:nvSpPr>
          <p:cNvPr id="17" name="Footer Placeholder 16"/>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s-ES" smtClean="0"/>
              <a:t>Haga clic para modificar el estilo de título del patrón</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6" name="Date Placeholder 15"/>
          <p:cNvSpPr>
            <a:spLocks noGrp="1"/>
          </p:cNvSpPr>
          <p:nvPr>
            <p:ph type="dt" sz="half" idx="10"/>
          </p:nvPr>
        </p:nvSpPr>
        <p:spPr/>
        <p:txBody>
          <a:bodyPr/>
          <a:lstStyle/>
          <a:p>
            <a:fld id="{FE41C934-846D-48C2-8907-B91E0FD08C08}" type="datetimeFigureOut">
              <a:rPr lang="es-MX" smtClean="0"/>
              <a:t>09/08/2017</a:t>
            </a:fld>
            <a:endParaRPr lang="es-MX"/>
          </a:p>
        </p:txBody>
      </p:sp>
      <p:sp>
        <p:nvSpPr>
          <p:cNvPr id="17" name="Slide Number Placeholder 16"/>
          <p:cNvSpPr>
            <a:spLocks noGrp="1"/>
          </p:cNvSpPr>
          <p:nvPr>
            <p:ph type="sldNum" sz="quarter" idx="11"/>
          </p:nvPr>
        </p:nvSpPr>
        <p:spPr/>
        <p:txBody>
          <a:bodyPr/>
          <a:lstStyle/>
          <a:p>
            <a:fld id="{0C32B51C-66B4-47B7-BB44-1FBF272ABCC7}" type="slidenum">
              <a:rPr lang="es-MX" smtClean="0"/>
              <a:t>‹Nº›</a:t>
            </a:fld>
            <a:endParaRPr lang="es-MX"/>
          </a:p>
        </p:txBody>
      </p:sp>
      <p:sp>
        <p:nvSpPr>
          <p:cNvPr id="18" name="Footer Placeholder 17"/>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0C32B51C-66B4-47B7-BB44-1FBF272ABCC7}" type="slidenum">
              <a:rPr lang="es-MX" smtClean="0"/>
              <a:t>‹Nº›</a:t>
            </a:fld>
            <a:endParaRPr lang="es-MX"/>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FE41C934-846D-48C2-8907-B91E0FD08C08}" type="datetimeFigureOut">
              <a:rPr lang="es-MX" smtClean="0"/>
              <a:t>09/08/2017</a:t>
            </a:fld>
            <a:endParaRPr lang="es-MX"/>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endParaRPr lang="es-MX"/>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iming>
    <p:tnLst>
      <p:par>
        <p:cTn id="1" dur="indefinite" restart="never" nodeType="tmRoot"/>
      </p:par>
    </p:tnLst>
  </p:timing>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contrast="40000"/>
                    </a14:imgEffect>
                  </a14:imgLayer>
                </a14:imgProps>
              </a:ext>
              <a:ext uri="{28A0092B-C50C-407E-A947-70E740481C1C}">
                <a14:useLocalDpi xmlns:a14="http://schemas.microsoft.com/office/drawing/2010/main" val="0"/>
              </a:ext>
            </a:extLst>
          </a:blip>
          <a:srcRect l="40470"/>
          <a:stretch/>
        </p:blipFill>
        <p:spPr>
          <a:xfrm rot="10800000">
            <a:off x="0" y="0"/>
            <a:ext cx="6804248" cy="6858000"/>
          </a:xfrm>
          <a:prstGeom prst="rect">
            <a:avLst/>
          </a:prstGeom>
        </p:spPr>
      </p:pic>
      <p:sp>
        <p:nvSpPr>
          <p:cNvPr id="3" name="2 Subtítulo"/>
          <p:cNvSpPr>
            <a:spLocks noGrp="1"/>
          </p:cNvSpPr>
          <p:nvPr>
            <p:ph type="subTitle" idx="1"/>
          </p:nvPr>
        </p:nvSpPr>
        <p:spPr>
          <a:xfrm>
            <a:off x="1587624" y="3670176"/>
            <a:ext cx="4856584" cy="550912"/>
          </a:xfrm>
        </p:spPr>
        <p:txBody>
          <a:bodyPr>
            <a:normAutofit/>
          </a:bodyPr>
          <a:lstStyle/>
          <a:p>
            <a:r>
              <a:rPr lang="pt-BR" sz="2400" dirty="0" smtClean="0">
                <a:solidFill>
                  <a:srgbClr val="7A7973"/>
                </a:solidFill>
                <a:latin typeface="Calibri Light" pitchFamily="34" charset="0"/>
              </a:rPr>
              <a:t>Rodolfo </a:t>
            </a:r>
            <a:r>
              <a:rPr lang="pt-BR" sz="2400" dirty="0" err="1" smtClean="0">
                <a:solidFill>
                  <a:srgbClr val="7A7973"/>
                </a:solidFill>
                <a:latin typeface="Calibri Light" pitchFamily="34" charset="0"/>
              </a:rPr>
              <a:t>Luthe</a:t>
            </a:r>
            <a:r>
              <a:rPr lang="pt-BR" sz="2400" dirty="0" smtClean="0">
                <a:solidFill>
                  <a:srgbClr val="7A7973"/>
                </a:solidFill>
                <a:latin typeface="Calibri Light" pitchFamily="34" charset="0"/>
              </a:rPr>
              <a:t>, </a:t>
            </a:r>
            <a:r>
              <a:rPr lang="pt-BR" sz="2400" dirty="0" err="1" smtClean="0">
                <a:solidFill>
                  <a:srgbClr val="7A7973"/>
                </a:solidFill>
                <a:latin typeface="Calibri Light" pitchFamily="34" charset="0"/>
              </a:rPr>
              <a:t>Researcher</a:t>
            </a:r>
            <a:r>
              <a:rPr lang="pt-BR" sz="2400" dirty="0" smtClean="0">
                <a:solidFill>
                  <a:srgbClr val="7A7973"/>
                </a:solidFill>
                <a:latin typeface="Calibri Light" pitchFamily="34" charset="0"/>
              </a:rPr>
              <a:t>, </a:t>
            </a:r>
            <a:r>
              <a:rPr lang="pt-BR" sz="2400" dirty="0" err="1" smtClean="0">
                <a:solidFill>
                  <a:srgbClr val="7A7973"/>
                </a:solidFill>
                <a:latin typeface="Calibri Light" pitchFamily="34" charset="0"/>
              </a:rPr>
              <a:t>Ph</a:t>
            </a:r>
            <a:r>
              <a:rPr lang="pt-BR" sz="2400" dirty="0" smtClean="0">
                <a:solidFill>
                  <a:srgbClr val="7A7973"/>
                </a:solidFill>
                <a:latin typeface="Calibri Light" pitchFamily="34" charset="0"/>
              </a:rPr>
              <a:t>. D.</a:t>
            </a:r>
            <a:endParaRPr lang="es-MX" sz="2400" dirty="0">
              <a:solidFill>
                <a:srgbClr val="7A7973"/>
              </a:solidFill>
              <a:latin typeface="Calibri Light" pitchFamily="34" charset="0"/>
            </a:endParaRPr>
          </a:p>
        </p:txBody>
      </p:sp>
      <p:sp>
        <p:nvSpPr>
          <p:cNvPr id="2" name="1 Título"/>
          <p:cNvSpPr>
            <a:spLocks noGrp="1"/>
          </p:cNvSpPr>
          <p:nvPr>
            <p:ph type="title"/>
          </p:nvPr>
        </p:nvSpPr>
        <p:spPr>
          <a:xfrm>
            <a:off x="1115616" y="2412504"/>
            <a:ext cx="5285184" cy="1232520"/>
          </a:xfrm>
        </p:spPr>
        <p:txBody>
          <a:bodyPr>
            <a:normAutofit/>
          </a:bodyPr>
          <a:lstStyle/>
          <a:p>
            <a:r>
              <a:rPr lang="es-MX" sz="3600" dirty="0" err="1" smtClean="0">
                <a:solidFill>
                  <a:srgbClr val="760519"/>
                </a:solidFill>
                <a:latin typeface="Calibri Light" pitchFamily="34" charset="0"/>
              </a:rPr>
              <a:t>Research</a:t>
            </a:r>
            <a:r>
              <a:rPr lang="es-MX" sz="3600" dirty="0" smtClean="0">
                <a:solidFill>
                  <a:srgbClr val="760519"/>
                </a:solidFill>
                <a:latin typeface="Calibri Light" pitchFamily="34" charset="0"/>
              </a:rPr>
              <a:t> and </a:t>
            </a:r>
            <a:r>
              <a:rPr lang="es-MX" sz="3600" dirty="0" err="1" smtClean="0">
                <a:solidFill>
                  <a:srgbClr val="760519"/>
                </a:solidFill>
                <a:latin typeface="Calibri Light" pitchFamily="34" charset="0"/>
              </a:rPr>
              <a:t>the</a:t>
            </a:r>
            <a:r>
              <a:rPr lang="es-MX" sz="3600" dirty="0" smtClean="0">
                <a:solidFill>
                  <a:srgbClr val="760519"/>
                </a:solidFill>
                <a:latin typeface="Calibri Light" pitchFamily="34" charset="0"/>
              </a:rPr>
              <a:t> </a:t>
            </a:r>
            <a:r>
              <a:rPr lang="es-MX" sz="3600" dirty="0" err="1" smtClean="0">
                <a:solidFill>
                  <a:srgbClr val="760519"/>
                </a:solidFill>
                <a:latin typeface="Calibri Light" pitchFamily="34" charset="0"/>
              </a:rPr>
              <a:t>Future</a:t>
            </a:r>
            <a:r>
              <a:rPr lang="es-MX" sz="3600" dirty="0" smtClean="0">
                <a:solidFill>
                  <a:srgbClr val="760519"/>
                </a:solidFill>
                <a:latin typeface="Calibri Light" pitchFamily="34" charset="0"/>
              </a:rPr>
              <a:t/>
            </a:r>
            <a:br>
              <a:rPr lang="es-MX" sz="3600" dirty="0" smtClean="0">
                <a:solidFill>
                  <a:srgbClr val="760519"/>
                </a:solidFill>
                <a:latin typeface="Calibri Light" pitchFamily="34" charset="0"/>
              </a:rPr>
            </a:br>
            <a:r>
              <a:rPr lang="es-MX" sz="3600" dirty="0" smtClean="0">
                <a:solidFill>
                  <a:srgbClr val="760519"/>
                </a:solidFill>
                <a:latin typeface="Calibri Light" pitchFamily="34" charset="0"/>
              </a:rPr>
              <a:t> of </a:t>
            </a:r>
            <a:r>
              <a:rPr lang="es-MX" sz="3600" dirty="0" err="1" smtClean="0">
                <a:solidFill>
                  <a:srgbClr val="760519"/>
                </a:solidFill>
                <a:latin typeface="Calibri Light" pitchFamily="34" charset="0"/>
              </a:rPr>
              <a:t>Humanity</a:t>
            </a:r>
            <a:endParaRPr lang="es-MX" sz="3600"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04248" y="0"/>
            <a:ext cx="2376264" cy="6858000"/>
          </a:xfrm>
          <a:prstGeom prst="rect">
            <a:avLst/>
          </a:prstGeom>
        </p:spPr>
      </p:pic>
      <p:pic>
        <p:nvPicPr>
          <p:cNvPr id="7" name="6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3500" y="352841"/>
            <a:ext cx="2235909" cy="1203951"/>
          </a:xfrm>
          <a:prstGeom prst="rect">
            <a:avLst/>
          </a:prstGeom>
        </p:spPr>
      </p:pic>
      <p:pic>
        <p:nvPicPr>
          <p:cNvPr id="8" name="7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64856" y="394031"/>
            <a:ext cx="4023368" cy="762002"/>
          </a:xfrm>
          <a:prstGeom prst="rect">
            <a:avLst/>
          </a:prstGeom>
        </p:spPr>
      </p:pic>
    </p:spTree>
    <p:extLst>
      <p:ext uri="{BB962C8B-B14F-4D97-AF65-F5344CB8AC3E}">
        <p14:creationId xmlns:p14="http://schemas.microsoft.com/office/powerpoint/2010/main" val="41330560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2000" dirty="0" smtClean="0">
                <a:solidFill>
                  <a:srgbClr val="7A7973"/>
                </a:solidFill>
              </a:rPr>
              <a:t>d</a:t>
            </a:r>
            <a:r>
              <a:rPr lang="es-MX" sz="2000" dirty="0">
                <a:solidFill>
                  <a:srgbClr val="7A7973"/>
                </a:solidFill>
              </a:rPr>
              <a:t>) </a:t>
            </a:r>
            <a:r>
              <a:rPr lang="en-US" sz="2000" dirty="0">
                <a:solidFill>
                  <a:srgbClr val="7A7973"/>
                </a:solidFill>
              </a:rPr>
              <a:t>Be active in the Quality of Life Network, with the Mental Intention of helping the person who is in need, as well as improving my own quality of life. This is the Golden Rule: Do unto others what you want them doing to you. In this network there are more than 26,000 participants</a:t>
            </a:r>
            <a:r>
              <a:rPr lang="en-US" sz="2000" dirty="0" smtClean="0">
                <a:solidFill>
                  <a:srgbClr val="7A7973"/>
                </a:solidFill>
              </a:rPr>
              <a:t>.</a:t>
            </a:r>
          </a:p>
          <a:p>
            <a:pPr algn="just">
              <a:spcBef>
                <a:spcPts val="600"/>
              </a:spcBef>
              <a:spcAft>
                <a:spcPts val="600"/>
              </a:spcAft>
              <a:buClr>
                <a:srgbClr val="760519"/>
              </a:buClr>
            </a:pPr>
            <a:r>
              <a:rPr lang="es-MX" sz="2000" dirty="0" smtClean="0">
                <a:solidFill>
                  <a:srgbClr val="7A7973"/>
                </a:solidFill>
              </a:rPr>
              <a:t>e</a:t>
            </a:r>
            <a:r>
              <a:rPr lang="es-MX" sz="2000" dirty="0">
                <a:solidFill>
                  <a:srgbClr val="7A7973"/>
                </a:solidFill>
              </a:rPr>
              <a:t>) </a:t>
            </a:r>
            <a:r>
              <a:rPr lang="en-US" sz="2000" dirty="0">
                <a:solidFill>
                  <a:srgbClr val="7A7973"/>
                </a:solidFill>
              </a:rPr>
              <a:t>The most important projects start from the bottom up, not otherwise</a:t>
            </a:r>
            <a:r>
              <a:rPr lang="en-US" sz="2000" dirty="0" smtClean="0">
                <a:solidFill>
                  <a:srgbClr val="7A7973"/>
                </a:solidFill>
              </a:rPr>
              <a:t>. The </a:t>
            </a:r>
            <a:r>
              <a:rPr lang="en-US" sz="2000" dirty="0">
                <a:solidFill>
                  <a:srgbClr val="7A7973"/>
                </a:solidFill>
              </a:rPr>
              <a:t>challenges and threats solutions are the community </a:t>
            </a:r>
            <a:r>
              <a:rPr lang="en-US" sz="2000" dirty="0" smtClean="0">
                <a:solidFill>
                  <a:srgbClr val="7A7973"/>
                </a:solidFill>
              </a:rPr>
              <a:t>responsibility, </a:t>
            </a:r>
            <a:r>
              <a:rPr lang="en-US" sz="2000" dirty="0">
                <a:solidFill>
                  <a:srgbClr val="7A7973"/>
                </a:solidFill>
              </a:rPr>
              <a:t>being totally involved, changing and improving the environment</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f</a:t>
            </a:r>
            <a:r>
              <a:rPr lang="en-US" sz="2000" dirty="0" smtClean="0">
                <a:solidFill>
                  <a:srgbClr val="7A7973"/>
                </a:solidFill>
              </a:rPr>
              <a:t>) </a:t>
            </a:r>
            <a:r>
              <a:rPr lang="en-US" sz="2000" dirty="0">
                <a:solidFill>
                  <a:srgbClr val="7A7973"/>
                </a:solidFill>
              </a:rPr>
              <a:t>A spark is the only thing needed to start the change and this First International Congress is this spark, with Einstein’s science foundation.</a:t>
            </a:r>
            <a:endParaRPr lang="es-MX" sz="2000" dirty="0">
              <a:solidFill>
                <a:srgbClr val="7A7973"/>
              </a:solidFill>
            </a:endParaRPr>
          </a:p>
        </p:txBody>
      </p:sp>
      <p:sp>
        <p:nvSpPr>
          <p:cNvPr id="2" name="1 Título"/>
          <p:cNvSpPr>
            <a:spLocks noGrp="1"/>
          </p:cNvSpPr>
          <p:nvPr>
            <p:ph type="title"/>
          </p:nvPr>
        </p:nvSpPr>
        <p:spPr>
          <a:xfrm>
            <a:off x="323528" y="332656"/>
            <a:ext cx="8208912" cy="648072"/>
          </a:xfrm>
        </p:spPr>
        <p:txBody>
          <a:bodyPr>
            <a:noAutofit/>
          </a:bodyPr>
          <a:lstStyle/>
          <a:p>
            <a:pPr algn="l"/>
            <a:r>
              <a:rPr lang="en-US" sz="2400" dirty="0">
                <a:solidFill>
                  <a:srgbClr val="760519"/>
                </a:solidFill>
                <a:latin typeface="Calibri Light" pitchFamily="34" charset="0"/>
              </a:rPr>
              <a:t>Invitation to solve other social challenges</a:t>
            </a:r>
            <a:endParaRPr lang="es-MX" sz="2400"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9883040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sz="2000" dirty="0">
                <a:solidFill>
                  <a:srgbClr val="7A7973"/>
                </a:solidFill>
              </a:rPr>
              <a:t>Einstein said: ALL is energy and it is ALL there is. If you coincide with the frequency of the reality you are looking for, there is no other possibility but getting it. It can’t be other way. This is not philosophy, it is physics</a:t>
            </a:r>
            <a:r>
              <a:rPr lang="en-US" sz="2000" dirty="0" smtClean="0">
                <a:solidFill>
                  <a:srgbClr val="7A7973"/>
                </a:solidFill>
              </a:rPr>
              <a:t>.</a:t>
            </a:r>
          </a:p>
          <a:p>
            <a:pPr algn="just">
              <a:spcBef>
                <a:spcPts val="600"/>
              </a:spcBef>
              <a:spcAft>
                <a:spcPts val="600"/>
              </a:spcAft>
              <a:buClr>
                <a:srgbClr val="760519"/>
              </a:buClr>
            </a:pPr>
            <a:r>
              <a:rPr lang="en-US" sz="2000" dirty="0" smtClean="0">
                <a:solidFill>
                  <a:srgbClr val="7A7973"/>
                </a:solidFill>
              </a:rPr>
              <a:t>Neural </a:t>
            </a:r>
            <a:r>
              <a:rPr lang="en-US" sz="2000" dirty="0">
                <a:solidFill>
                  <a:srgbClr val="7A7973"/>
                </a:solidFill>
              </a:rPr>
              <a:t>networks produce the frequency Einstein mentioned, but he had no time for this project, writing a letter to his daughter explaining that the maximum energy in the universe is that of love, not considered by most of the scientists, concluding that God is love. This is the basis for the Prayer Network, and together with the Quality of Life Network </a:t>
            </a:r>
            <a:r>
              <a:rPr lang="en-US" sz="2000" dirty="0" smtClean="0">
                <a:solidFill>
                  <a:srgbClr val="7A7973"/>
                </a:solidFill>
              </a:rPr>
              <a:t>constitute </a:t>
            </a:r>
            <a:r>
              <a:rPr lang="en-US" sz="2000" dirty="0">
                <a:solidFill>
                  <a:srgbClr val="7A7973"/>
                </a:solidFill>
              </a:rPr>
              <a:t>the First Commandment.</a:t>
            </a:r>
            <a:endParaRPr lang="es-MX" sz="2000" dirty="0" smtClean="0">
              <a:solidFill>
                <a:srgbClr val="7A7973"/>
              </a:solidFill>
            </a:endParaRPr>
          </a:p>
          <a:p>
            <a:endParaRPr lang="es-MX" dirty="0"/>
          </a:p>
        </p:txBody>
      </p:sp>
      <p:sp>
        <p:nvSpPr>
          <p:cNvPr id="2" name="1 Título"/>
          <p:cNvSpPr>
            <a:spLocks noGrp="1"/>
          </p:cNvSpPr>
          <p:nvPr>
            <p:ph type="title"/>
          </p:nvPr>
        </p:nvSpPr>
        <p:spPr>
          <a:xfrm>
            <a:off x="323528" y="332656"/>
            <a:ext cx="8208912" cy="648072"/>
          </a:xfrm>
        </p:spPr>
        <p:txBody>
          <a:bodyPr>
            <a:noAutofit/>
          </a:bodyPr>
          <a:lstStyle/>
          <a:p>
            <a:pPr algn="l"/>
            <a:r>
              <a:rPr lang="es-MX" sz="2400" dirty="0" err="1" smtClean="0">
                <a:solidFill>
                  <a:srgbClr val="760519"/>
                </a:solidFill>
                <a:latin typeface="Calibri Light" pitchFamily="34" charset="0"/>
              </a:rPr>
              <a:t>Einstein’s</a:t>
            </a:r>
            <a:r>
              <a:rPr lang="es-MX" sz="2400" dirty="0" smtClean="0">
                <a:solidFill>
                  <a:srgbClr val="760519"/>
                </a:solidFill>
                <a:latin typeface="Calibri Light" pitchFamily="34" charset="0"/>
              </a:rPr>
              <a:t> </a:t>
            </a:r>
            <a:r>
              <a:rPr lang="es-MX" sz="2400" dirty="0" err="1" smtClean="0">
                <a:solidFill>
                  <a:srgbClr val="760519"/>
                </a:solidFill>
                <a:latin typeface="Calibri Light" pitchFamily="34" charset="0"/>
              </a:rPr>
              <a:t>Legacy</a:t>
            </a:r>
            <a:endParaRPr lang="es-MX" sz="2400"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42075133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sz="2000" dirty="0" smtClean="0">
                <a:solidFill>
                  <a:srgbClr val="7A7973"/>
                </a:solidFill>
              </a:rPr>
              <a:t>The </a:t>
            </a:r>
            <a:r>
              <a:rPr lang="en-US" sz="2000" dirty="0">
                <a:solidFill>
                  <a:srgbClr val="7A7973"/>
                </a:solidFill>
              </a:rPr>
              <a:t>conclusion is that the socially </a:t>
            </a:r>
            <a:r>
              <a:rPr lang="en-US" sz="2000" dirty="0" smtClean="0">
                <a:solidFill>
                  <a:srgbClr val="7A7973"/>
                </a:solidFill>
              </a:rPr>
              <a:t>responsible </a:t>
            </a:r>
            <a:r>
              <a:rPr lang="en-US" sz="2000" dirty="0">
                <a:solidFill>
                  <a:srgbClr val="7A7973"/>
                </a:solidFill>
              </a:rPr>
              <a:t>enterprise leader has the profile to change society, making it possible to live in a first world country, with a good quality of life for everybody, when he decides: </a:t>
            </a:r>
            <a:r>
              <a:rPr lang="en-US" sz="2000" dirty="0">
                <a:solidFill>
                  <a:srgbClr val="760519"/>
                </a:solidFill>
              </a:rPr>
              <a:t>I don’t want this in my country</a:t>
            </a:r>
            <a:r>
              <a:rPr lang="en-US" sz="2000" dirty="0" smtClean="0">
                <a:solidFill>
                  <a:srgbClr val="7A7973"/>
                </a:solidFill>
              </a:rPr>
              <a:t>.</a:t>
            </a:r>
          </a:p>
          <a:p>
            <a:pPr marL="228600" lvl="1" indent="0" algn="just">
              <a:spcBef>
                <a:spcPts val="600"/>
              </a:spcBef>
              <a:spcAft>
                <a:spcPts val="600"/>
              </a:spcAft>
              <a:buClr>
                <a:srgbClr val="760519"/>
              </a:buClr>
              <a:buNone/>
            </a:pPr>
            <a:r>
              <a:rPr lang="en-US" sz="2000" dirty="0" smtClean="0">
                <a:solidFill>
                  <a:srgbClr val="7A7973"/>
                </a:solidFill>
              </a:rPr>
              <a:t>Two </a:t>
            </a:r>
            <a:r>
              <a:rPr lang="en-US" sz="2000" dirty="0">
                <a:solidFill>
                  <a:srgbClr val="7A7973"/>
                </a:solidFill>
              </a:rPr>
              <a:t>characteristics of the enterprise leader are fundamental:</a:t>
            </a:r>
            <a:endParaRPr lang="en-US" sz="2000" b="1" dirty="0" smtClean="0">
              <a:solidFill>
                <a:srgbClr val="7A7973"/>
              </a:solidFill>
            </a:endParaRPr>
          </a:p>
          <a:p>
            <a:pPr algn="just">
              <a:spcBef>
                <a:spcPts val="600"/>
              </a:spcBef>
              <a:spcAft>
                <a:spcPts val="600"/>
              </a:spcAft>
              <a:buClr>
                <a:srgbClr val="760519"/>
              </a:buClr>
            </a:pPr>
            <a:r>
              <a:rPr lang="en-US" sz="2000" dirty="0" smtClean="0">
                <a:solidFill>
                  <a:srgbClr val="7A7973"/>
                </a:solidFill>
              </a:rPr>
              <a:t>a</a:t>
            </a:r>
            <a:r>
              <a:rPr lang="en-US" sz="2000" dirty="0">
                <a:solidFill>
                  <a:srgbClr val="7A7973"/>
                </a:solidFill>
              </a:rPr>
              <a:t>) His capacity to organize and work as a team with other leaders, managers, politicians, intellectuals, capitalists and with the community where the </a:t>
            </a:r>
            <a:r>
              <a:rPr lang="en-US" sz="2000" dirty="0" smtClean="0">
                <a:solidFill>
                  <a:srgbClr val="7A7973"/>
                </a:solidFill>
              </a:rPr>
              <a:t>play</a:t>
            </a:r>
            <a:r>
              <a:rPr lang="en-US" sz="2000" dirty="0">
                <a:solidFill>
                  <a:srgbClr val="7A7973"/>
                </a:solidFill>
              </a:rPr>
              <a:t> </a:t>
            </a:r>
            <a:r>
              <a:rPr lang="en-US" sz="2000" dirty="0" smtClean="0">
                <a:solidFill>
                  <a:srgbClr val="7A7973"/>
                </a:solidFill>
              </a:rPr>
              <a:t>ground is located.</a:t>
            </a:r>
          </a:p>
          <a:p>
            <a:endParaRPr lang="en-US" sz="2000" dirty="0">
              <a:solidFill>
                <a:srgbClr val="7A7973"/>
              </a:solidFill>
            </a:endParaRPr>
          </a:p>
          <a:p>
            <a:pPr algn="just">
              <a:buClr>
                <a:srgbClr val="760519"/>
              </a:buClr>
            </a:pPr>
            <a:r>
              <a:rPr lang="en-US" sz="2000" dirty="0">
                <a:solidFill>
                  <a:srgbClr val="7A7973"/>
                </a:solidFill>
              </a:rPr>
              <a:t>b) His efficiency to build a sustainable project, caring for the person, the environment and the profits. The government enterprises are little or no efficient, like the playground considered by </a:t>
            </a:r>
            <a:r>
              <a:rPr lang="en-US" sz="2000" dirty="0" err="1">
                <a:solidFill>
                  <a:srgbClr val="7A7973"/>
                </a:solidFill>
              </a:rPr>
              <a:t>Darell</a:t>
            </a:r>
            <a:r>
              <a:rPr lang="en-US" sz="2000" dirty="0">
                <a:solidFill>
                  <a:srgbClr val="7A7973"/>
                </a:solidFill>
              </a:rPr>
              <a:t> Hammond, being with garbage and drug addicts.</a:t>
            </a:r>
          </a:p>
          <a:p>
            <a:pPr algn="just">
              <a:spcBef>
                <a:spcPts val="600"/>
              </a:spcBef>
              <a:spcAft>
                <a:spcPts val="600"/>
              </a:spcAft>
              <a:buClr>
                <a:srgbClr val="760519"/>
              </a:buClr>
            </a:pPr>
            <a:endParaRPr lang="es-MX" dirty="0"/>
          </a:p>
        </p:txBody>
      </p:sp>
      <p:sp>
        <p:nvSpPr>
          <p:cNvPr id="2" name="1 Título"/>
          <p:cNvSpPr>
            <a:spLocks noGrp="1"/>
          </p:cNvSpPr>
          <p:nvPr>
            <p:ph type="title"/>
          </p:nvPr>
        </p:nvSpPr>
        <p:spPr>
          <a:xfrm>
            <a:off x="323528" y="332656"/>
            <a:ext cx="8208912" cy="648072"/>
          </a:xfrm>
        </p:spPr>
        <p:txBody>
          <a:bodyPr>
            <a:noAutofit/>
          </a:bodyPr>
          <a:lstStyle/>
          <a:p>
            <a:pPr algn="l"/>
            <a:r>
              <a:rPr lang="en-US" sz="2400" dirty="0" smtClean="0">
                <a:solidFill>
                  <a:srgbClr val="760519"/>
                </a:solidFill>
                <a:latin typeface="Calibri Light" pitchFamily="34" charset="0"/>
              </a:rPr>
              <a:t>Conclusion</a:t>
            </a:r>
            <a:endParaRPr lang="en-US" sz="2400"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7225729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sz="2000" dirty="0" smtClean="0">
                <a:solidFill>
                  <a:srgbClr val="7A7973"/>
                </a:solidFill>
              </a:rPr>
              <a:t>The </a:t>
            </a:r>
            <a:r>
              <a:rPr lang="en-US" sz="2000" dirty="0">
                <a:solidFill>
                  <a:srgbClr val="7A7973"/>
                </a:solidFill>
              </a:rPr>
              <a:t>conclusion is leaders </a:t>
            </a:r>
            <a:r>
              <a:rPr lang="en-US" sz="2000" dirty="0" smtClean="0">
                <a:solidFill>
                  <a:srgbClr val="7A7973"/>
                </a:solidFill>
              </a:rPr>
              <a:t>joining </a:t>
            </a:r>
            <a:r>
              <a:rPr lang="en-US" sz="2000" dirty="0">
                <a:solidFill>
                  <a:srgbClr val="7A7973"/>
                </a:solidFill>
              </a:rPr>
              <a:t>efforts in not wanting something in his country, starting a neural network. The neural network is the </a:t>
            </a:r>
            <a:r>
              <a:rPr lang="en-US" sz="2000" smtClean="0">
                <a:solidFill>
                  <a:srgbClr val="760519"/>
                </a:solidFill>
              </a:rPr>
              <a:t>THIS Club: </a:t>
            </a:r>
            <a:r>
              <a:rPr lang="en-US" sz="2000" dirty="0">
                <a:solidFill>
                  <a:srgbClr val="760519"/>
                </a:solidFill>
              </a:rPr>
              <a:t>I don’t want THIS in my country</a:t>
            </a:r>
            <a:r>
              <a:rPr lang="en-US" sz="2000" dirty="0">
                <a:solidFill>
                  <a:srgbClr val="7A7973"/>
                </a:solidFill>
              </a:rPr>
              <a:t>. This Club starts with </a:t>
            </a:r>
            <a:r>
              <a:rPr lang="en-US" sz="2000" dirty="0" smtClean="0">
                <a:solidFill>
                  <a:srgbClr val="7A7973"/>
                </a:solidFill>
              </a:rPr>
              <a:t>the </a:t>
            </a:r>
            <a:r>
              <a:rPr lang="en-US" sz="2000" dirty="0">
                <a:solidFill>
                  <a:srgbClr val="7A7973"/>
                </a:solidFill>
              </a:rPr>
              <a:t>speakers and participants of the First International Congress: I want to live in a first world country, with a dignified quality of life for everybody.</a:t>
            </a:r>
            <a:endParaRPr lang="es-MX" dirty="0">
              <a:solidFill>
                <a:srgbClr val="7A7973"/>
              </a:solidFill>
            </a:endParaRPr>
          </a:p>
        </p:txBody>
      </p:sp>
      <p:sp>
        <p:nvSpPr>
          <p:cNvPr id="2" name="1 Título"/>
          <p:cNvSpPr>
            <a:spLocks noGrp="1"/>
          </p:cNvSpPr>
          <p:nvPr>
            <p:ph type="title"/>
          </p:nvPr>
        </p:nvSpPr>
        <p:spPr>
          <a:xfrm>
            <a:off x="323528" y="332656"/>
            <a:ext cx="8208912" cy="648072"/>
          </a:xfrm>
        </p:spPr>
        <p:txBody>
          <a:bodyPr>
            <a:noAutofit/>
          </a:bodyPr>
          <a:lstStyle/>
          <a:p>
            <a:pPr algn="l"/>
            <a:r>
              <a:rPr lang="en-US" sz="2400" dirty="0" smtClean="0">
                <a:solidFill>
                  <a:srgbClr val="760519"/>
                </a:solidFill>
                <a:latin typeface="Calibri Light" pitchFamily="34" charset="0"/>
              </a:rPr>
              <a:t>Conclusion</a:t>
            </a:r>
            <a:endParaRPr lang="en-US" sz="2400"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29415872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10204"/>
            <a:ext cx="7355160" cy="5119463"/>
          </a:xfrm>
        </p:spPr>
        <p:txBody>
          <a:bodyPr anchor="t">
            <a:noAutofit/>
          </a:bodyPr>
          <a:lstStyle/>
          <a:p>
            <a:pPr algn="just">
              <a:spcBef>
                <a:spcPts val="600"/>
              </a:spcBef>
              <a:spcAft>
                <a:spcPts val="600"/>
              </a:spcAft>
              <a:buClr>
                <a:srgbClr val="760519"/>
              </a:buClr>
            </a:pPr>
            <a:r>
              <a:rPr lang="en-US" dirty="0" smtClean="0">
                <a:solidFill>
                  <a:srgbClr val="7A7973"/>
                </a:solidFill>
              </a:rPr>
              <a:t>The </a:t>
            </a:r>
            <a:r>
              <a:rPr lang="en-US" dirty="0">
                <a:solidFill>
                  <a:srgbClr val="7A7973"/>
                </a:solidFill>
              </a:rPr>
              <a:t>proposal is that research is an important activity of the human being, as it is shown by the impressive technological development that we are living. Research is considered a human activity oriented to obtain new knowledge and its application to the solution of scientific problems or questions marks</a:t>
            </a:r>
            <a:r>
              <a:rPr lang="en-US" dirty="0" smtClean="0">
                <a:solidFill>
                  <a:srgbClr val="7A7973"/>
                </a:solidFill>
              </a:rPr>
              <a:t>.</a:t>
            </a:r>
          </a:p>
          <a:p>
            <a:pPr algn="just">
              <a:spcBef>
                <a:spcPts val="600"/>
              </a:spcBef>
              <a:spcAft>
                <a:spcPts val="600"/>
              </a:spcAft>
              <a:buClr>
                <a:srgbClr val="760519"/>
              </a:buClr>
            </a:pPr>
            <a:r>
              <a:rPr lang="en-US" dirty="0">
                <a:solidFill>
                  <a:srgbClr val="7A7973"/>
                </a:solidFill>
              </a:rPr>
              <a:t>In this sense, in order to understand the complexity of some social life sectors the </a:t>
            </a:r>
            <a:r>
              <a:rPr lang="en-US" dirty="0" smtClean="0">
                <a:solidFill>
                  <a:srgbClr val="7A7973"/>
                </a:solidFill>
              </a:rPr>
              <a:t>assistance </a:t>
            </a:r>
            <a:r>
              <a:rPr lang="en-US" dirty="0">
                <a:solidFill>
                  <a:srgbClr val="7A7973"/>
                </a:solidFill>
              </a:rPr>
              <a:t>of specialists is required. For example, in the information and communication digital technologies used, which we want to present to you</a:t>
            </a:r>
            <a:r>
              <a:rPr lang="en-US" dirty="0" smtClean="0">
                <a:solidFill>
                  <a:srgbClr val="7A7973"/>
                </a:solidFill>
              </a:rPr>
              <a:t>.</a:t>
            </a:r>
          </a:p>
          <a:p>
            <a:pPr algn="just">
              <a:spcBef>
                <a:spcPts val="600"/>
              </a:spcBef>
              <a:spcAft>
                <a:spcPts val="600"/>
              </a:spcAft>
              <a:buClr>
                <a:srgbClr val="760519"/>
              </a:buClr>
            </a:pPr>
            <a:r>
              <a:rPr lang="en-US" dirty="0">
                <a:solidFill>
                  <a:srgbClr val="7A7973"/>
                </a:solidFill>
              </a:rPr>
              <a:t>However, there is a different research in other topics, using the scientific research, as in leadership, taking as an example the book: The Leader, how to form the XXI century leader, </a:t>
            </a:r>
            <a:r>
              <a:rPr lang="en-US" dirty="0" err="1">
                <a:solidFill>
                  <a:srgbClr val="7A7973"/>
                </a:solidFill>
              </a:rPr>
              <a:t>Trillas</a:t>
            </a:r>
            <a:r>
              <a:rPr lang="en-US" dirty="0">
                <a:solidFill>
                  <a:srgbClr val="7A7973"/>
                </a:solidFill>
              </a:rPr>
              <a:t> Editor</a:t>
            </a:r>
            <a:r>
              <a:rPr lang="en-US" dirty="0" smtClean="0">
                <a:solidFill>
                  <a:srgbClr val="7A7973"/>
                </a:solidFill>
              </a:rPr>
              <a:t>.</a:t>
            </a:r>
          </a:p>
          <a:p>
            <a:pPr algn="just">
              <a:spcBef>
                <a:spcPts val="600"/>
              </a:spcBef>
              <a:spcAft>
                <a:spcPts val="600"/>
              </a:spcAft>
              <a:buClr>
                <a:srgbClr val="760519"/>
              </a:buClr>
            </a:pPr>
            <a:r>
              <a:rPr lang="en-US" dirty="0">
                <a:solidFill>
                  <a:srgbClr val="7A7973"/>
                </a:solidFill>
              </a:rPr>
              <a:t>The human person has intelligence and will, naturally oriented towards truth, goodness and beauty. The researcher is the person orienting his efforts and knowledge to science, specially looking after the truth, being supported by the neural networks new paradigm.</a:t>
            </a:r>
            <a:endParaRPr lang="es-MX" dirty="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s-MX" dirty="0" err="1" smtClean="0">
                <a:solidFill>
                  <a:srgbClr val="760519"/>
                </a:solidFill>
                <a:latin typeface="Calibri Light" pitchFamily="34" charset="0"/>
              </a:rPr>
              <a:t>Introduction</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1179"/>
            <a:ext cx="2407901" cy="816967"/>
          </a:xfrm>
          <a:prstGeom prst="rect">
            <a:avLst/>
          </a:prstGeom>
        </p:spPr>
      </p:pic>
    </p:spTree>
    <p:extLst>
      <p:ext uri="{BB962C8B-B14F-4D97-AF65-F5344CB8AC3E}">
        <p14:creationId xmlns:p14="http://schemas.microsoft.com/office/powerpoint/2010/main" val="1460406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Autofit/>
          </a:bodyPr>
          <a:lstStyle/>
          <a:p>
            <a:pPr algn="just">
              <a:spcBef>
                <a:spcPts val="600"/>
              </a:spcBef>
              <a:spcAft>
                <a:spcPts val="600"/>
              </a:spcAft>
              <a:buClr>
                <a:srgbClr val="760519"/>
              </a:buClr>
            </a:pPr>
            <a:r>
              <a:rPr lang="en-US" sz="1700" dirty="0">
                <a:solidFill>
                  <a:srgbClr val="7A7973"/>
                </a:solidFill>
              </a:rPr>
              <a:t>Neural networks explain the operation of the human being, as </a:t>
            </a:r>
            <a:r>
              <a:rPr lang="en-US" sz="1700" dirty="0" smtClean="0">
                <a:solidFill>
                  <a:srgbClr val="7A7973"/>
                </a:solidFill>
              </a:rPr>
              <a:t>well </a:t>
            </a:r>
            <a:r>
              <a:rPr lang="en-US" sz="1700" dirty="0">
                <a:solidFill>
                  <a:srgbClr val="7A7973"/>
                </a:solidFill>
              </a:rPr>
              <a:t>as explaining the interaction between persons, the same way Newton’s gravity explains the operation of our planet system, as well as the whole universe operation</a:t>
            </a:r>
            <a:r>
              <a:rPr lang="en-US" sz="1700" dirty="0" smtClean="0">
                <a:solidFill>
                  <a:srgbClr val="7A7973"/>
                </a:solidFill>
              </a:rPr>
              <a:t>.</a:t>
            </a:r>
          </a:p>
          <a:p>
            <a:pPr algn="just">
              <a:spcBef>
                <a:spcPts val="600"/>
              </a:spcBef>
              <a:spcAft>
                <a:spcPts val="600"/>
              </a:spcAft>
              <a:buClr>
                <a:srgbClr val="760519"/>
              </a:buClr>
            </a:pPr>
            <a:r>
              <a:rPr lang="en-US" sz="1700" dirty="0">
                <a:solidFill>
                  <a:srgbClr val="7A7973"/>
                </a:solidFill>
              </a:rPr>
              <a:t>Neural networks application can be impressive when a young married couple explains that their three year old daughter tells them that her sister, still in her mother’s womb, is sick. She insists so hard that her parents go to see the medical doctor, who finds out that the umbilical cord is three times around her neck, asphyxiating the baby, who is sending a message: Help me! This neural network message is received by her sister and the surgery is moved forward</a:t>
            </a:r>
            <a:r>
              <a:rPr lang="en-US" sz="1700" dirty="0" smtClean="0">
                <a:solidFill>
                  <a:srgbClr val="7A7973"/>
                </a:solidFill>
              </a:rPr>
              <a:t>.</a:t>
            </a:r>
          </a:p>
          <a:p>
            <a:pPr algn="just">
              <a:spcBef>
                <a:spcPts val="600"/>
              </a:spcBef>
              <a:spcAft>
                <a:spcPts val="600"/>
              </a:spcAft>
              <a:buClr>
                <a:srgbClr val="760519"/>
              </a:buClr>
            </a:pPr>
            <a:r>
              <a:rPr lang="en-US" sz="1700" dirty="0">
                <a:solidFill>
                  <a:srgbClr val="7A7973"/>
                </a:solidFill>
              </a:rPr>
              <a:t>Research has no limit and one consequence for us is to imagine if we are capable of receiving babies messages, while they are still in their mother’s womb, understanding high value information that we have not taken advantage of</a:t>
            </a:r>
            <a:r>
              <a:rPr lang="en-US" sz="1700" dirty="0" smtClean="0">
                <a:solidFill>
                  <a:srgbClr val="7A7973"/>
                </a:solidFill>
              </a:rPr>
              <a:t>.</a:t>
            </a:r>
          </a:p>
          <a:p>
            <a:pPr algn="just">
              <a:spcBef>
                <a:spcPts val="600"/>
              </a:spcBef>
              <a:spcAft>
                <a:spcPts val="600"/>
              </a:spcAft>
              <a:buClr>
                <a:srgbClr val="760519"/>
              </a:buClr>
            </a:pPr>
            <a:r>
              <a:rPr lang="en-US" sz="1700" dirty="0">
                <a:solidFill>
                  <a:srgbClr val="7A7973"/>
                </a:solidFill>
              </a:rPr>
              <a:t>Neural networks have existed ever since, same as gravity and energy. We have the knowledge of a collective neural network, developed 350 years ago.</a:t>
            </a:r>
            <a:endParaRPr lang="es-MX" sz="1700" dirty="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Neural Networks</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38405047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sz="2000" dirty="0">
                <a:solidFill>
                  <a:srgbClr val="7A7973"/>
                </a:solidFill>
              </a:rPr>
              <a:t>A scientific congress took place in Great Britain in 1658 presenting a case fully documented about a collective neural network developed to cure a gangrene situation. This event took place more than 350 years ago and the physician of the Royal Palace found a gangrene </a:t>
            </a:r>
            <a:r>
              <a:rPr lang="en-US" sz="2000" dirty="0" smtClean="0">
                <a:solidFill>
                  <a:srgbClr val="7A7973"/>
                </a:solidFill>
              </a:rPr>
              <a:t>diagnostic </a:t>
            </a:r>
            <a:r>
              <a:rPr lang="en-US" sz="2000" dirty="0">
                <a:solidFill>
                  <a:srgbClr val="7A7973"/>
                </a:solidFill>
              </a:rPr>
              <a:t>in one of James Howell’s hand, indicating amputation to be done. The reason is that he took the swords with his hands, while his friends were in a duel, getting a cut and bleeding</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James </a:t>
            </a:r>
            <a:r>
              <a:rPr lang="en-US" sz="2000" dirty="0" smtClean="0">
                <a:solidFill>
                  <a:srgbClr val="7A7973"/>
                </a:solidFill>
              </a:rPr>
              <a:t>Howell </a:t>
            </a:r>
            <a:r>
              <a:rPr lang="en-US" sz="2000" dirty="0">
                <a:solidFill>
                  <a:srgbClr val="7A7973"/>
                </a:solidFill>
              </a:rPr>
              <a:t>went to ask for help to </a:t>
            </a:r>
            <a:r>
              <a:rPr lang="en-US" sz="2000" dirty="0" err="1">
                <a:solidFill>
                  <a:srgbClr val="7A7973"/>
                </a:solidFill>
              </a:rPr>
              <a:t>Kenelm</a:t>
            </a:r>
            <a:r>
              <a:rPr lang="en-US" sz="2000" dirty="0">
                <a:solidFill>
                  <a:srgbClr val="7A7973"/>
                </a:solidFill>
              </a:rPr>
              <a:t> </a:t>
            </a:r>
            <a:r>
              <a:rPr lang="en-US" sz="2000" dirty="0" err="1">
                <a:solidFill>
                  <a:srgbClr val="7A7973"/>
                </a:solidFill>
              </a:rPr>
              <a:t>Digby</a:t>
            </a:r>
            <a:r>
              <a:rPr lang="en-US" sz="2000" dirty="0">
                <a:solidFill>
                  <a:srgbClr val="7A7973"/>
                </a:solidFill>
              </a:rPr>
              <a:t>, who cure at a distance and asked him to send his bandage with his blood, but he went home and brought the bandage himself. To the surprise of everybody the gangrene disappear and the explanation is that </a:t>
            </a:r>
            <a:r>
              <a:rPr lang="en-US" sz="2000" dirty="0" err="1">
                <a:solidFill>
                  <a:srgbClr val="7A7973"/>
                </a:solidFill>
              </a:rPr>
              <a:t>Kenelm</a:t>
            </a:r>
            <a:r>
              <a:rPr lang="en-US" sz="2000" dirty="0">
                <a:solidFill>
                  <a:srgbClr val="7A7973"/>
                </a:solidFill>
              </a:rPr>
              <a:t> </a:t>
            </a:r>
            <a:r>
              <a:rPr lang="en-US" sz="2000" dirty="0" err="1">
                <a:solidFill>
                  <a:srgbClr val="7A7973"/>
                </a:solidFill>
              </a:rPr>
              <a:t>Digby</a:t>
            </a:r>
            <a:r>
              <a:rPr lang="en-US" sz="2000" dirty="0">
                <a:solidFill>
                  <a:srgbClr val="7A7973"/>
                </a:solidFill>
              </a:rPr>
              <a:t> had formed a neural network to solve the gangrene. In the congress he said that the bandage was put in a basin with water and ferrous sulfate.</a:t>
            </a:r>
            <a:endParaRPr lang="es-MX" sz="2000" dirty="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Neural Networks, 350 </a:t>
            </a:r>
            <a:r>
              <a:rPr lang="en-US" dirty="0" smtClean="0">
                <a:solidFill>
                  <a:srgbClr val="760519"/>
                </a:solidFill>
                <a:latin typeface="Calibri Light" pitchFamily="34" charset="0"/>
              </a:rPr>
              <a:t>years</a:t>
            </a:r>
            <a:r>
              <a:rPr lang="es-MX" dirty="0" smtClean="0">
                <a:solidFill>
                  <a:srgbClr val="760519"/>
                </a:solidFill>
                <a:latin typeface="Calibri Light" pitchFamily="34" charset="0"/>
              </a:rPr>
              <a:t> </a:t>
            </a:r>
            <a:r>
              <a:rPr lang="en-US" dirty="0" smtClean="0">
                <a:solidFill>
                  <a:srgbClr val="760519"/>
                </a:solidFill>
                <a:latin typeface="Calibri Light" pitchFamily="34" charset="0"/>
              </a:rPr>
              <a:t>ago</a:t>
            </a:r>
            <a:endParaRPr lang="en-US"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32650410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spcBef>
                <a:spcPts val="600"/>
              </a:spcBef>
              <a:spcAft>
                <a:spcPts val="600"/>
              </a:spcAft>
              <a:buClr>
                <a:srgbClr val="760519"/>
              </a:buClr>
            </a:pPr>
            <a:r>
              <a:rPr lang="en-US" sz="2000" dirty="0" smtClean="0">
                <a:solidFill>
                  <a:srgbClr val="7A7973"/>
                </a:solidFill>
              </a:rPr>
              <a:t>The </a:t>
            </a:r>
            <a:r>
              <a:rPr lang="en-US" sz="2000" dirty="0">
                <a:solidFill>
                  <a:srgbClr val="7A7973"/>
                </a:solidFill>
              </a:rPr>
              <a:t>conclusion is that the neural networks existence has not been discovered more than 350 years ago. Information available in the book: Magnetic Medicine by Carlos Solis, </a:t>
            </a:r>
            <a:r>
              <a:rPr lang="en-US" sz="2000" dirty="0" err="1">
                <a:solidFill>
                  <a:srgbClr val="7A7973"/>
                </a:solidFill>
              </a:rPr>
              <a:t>Fondo</a:t>
            </a:r>
            <a:r>
              <a:rPr lang="en-US" sz="2000" dirty="0">
                <a:solidFill>
                  <a:srgbClr val="7A7973"/>
                </a:solidFill>
              </a:rPr>
              <a:t> de </a:t>
            </a:r>
            <a:r>
              <a:rPr lang="en-US" sz="2000" dirty="0" err="1">
                <a:solidFill>
                  <a:srgbClr val="7A7973"/>
                </a:solidFill>
              </a:rPr>
              <a:t>Cultura</a:t>
            </a:r>
            <a:r>
              <a:rPr lang="en-US" sz="2000" dirty="0">
                <a:solidFill>
                  <a:srgbClr val="7A7973"/>
                </a:solidFill>
              </a:rPr>
              <a:t> </a:t>
            </a:r>
            <a:r>
              <a:rPr lang="en-US" sz="2000" dirty="0" err="1">
                <a:solidFill>
                  <a:srgbClr val="7A7973"/>
                </a:solidFill>
              </a:rPr>
              <a:t>Económica</a:t>
            </a:r>
            <a:r>
              <a:rPr lang="en-US" sz="2000" dirty="0" smtClean="0">
                <a:solidFill>
                  <a:srgbClr val="7A7973"/>
                </a:solidFill>
              </a:rPr>
              <a:t>.</a:t>
            </a:r>
          </a:p>
          <a:p>
            <a:pPr>
              <a:spcBef>
                <a:spcPts val="600"/>
              </a:spcBef>
              <a:spcAft>
                <a:spcPts val="600"/>
              </a:spcAft>
              <a:buClr>
                <a:srgbClr val="760519"/>
              </a:buClr>
            </a:pPr>
            <a:r>
              <a:rPr lang="en-US" sz="2000" dirty="0">
                <a:solidFill>
                  <a:srgbClr val="7A7973"/>
                </a:solidFill>
              </a:rPr>
              <a:t>In 2014 we knew of a similar case of gangrene in a foot and it was solved with neural networks, using </a:t>
            </a:r>
            <a:r>
              <a:rPr lang="en-US" sz="2000" dirty="0" err="1">
                <a:solidFill>
                  <a:srgbClr val="7A7973"/>
                </a:solidFill>
              </a:rPr>
              <a:t>Luthe’s</a:t>
            </a:r>
            <a:r>
              <a:rPr lang="en-US" sz="2000" dirty="0">
                <a:solidFill>
                  <a:srgbClr val="7A7973"/>
                </a:solidFill>
              </a:rPr>
              <a:t> equation:</a:t>
            </a:r>
            <a:r>
              <a:rPr lang="es-MX" sz="1900" dirty="0" smtClean="0">
                <a:solidFill>
                  <a:srgbClr val="7A7973"/>
                </a:solidFill>
              </a:rPr>
              <a:t/>
            </a:r>
            <a:br>
              <a:rPr lang="es-MX" sz="1900" dirty="0" smtClean="0">
                <a:solidFill>
                  <a:srgbClr val="7A7973"/>
                </a:solidFill>
              </a:rPr>
            </a:br>
            <a:r>
              <a:rPr lang="es-MX" sz="1900" dirty="0" smtClean="0">
                <a:solidFill>
                  <a:srgbClr val="7A7973"/>
                </a:solidFill>
              </a:rPr>
              <a:t/>
            </a:r>
            <a:br>
              <a:rPr lang="es-MX" sz="1900" dirty="0" smtClean="0">
                <a:solidFill>
                  <a:srgbClr val="7A7973"/>
                </a:solidFill>
              </a:rPr>
            </a:br>
            <a:r>
              <a:rPr lang="es-MX" sz="2400" dirty="0" err="1" smtClean="0">
                <a:solidFill>
                  <a:srgbClr val="760519"/>
                </a:solidFill>
              </a:rPr>
              <a:t>IM</a:t>
            </a:r>
            <a:r>
              <a:rPr lang="es-MX" sz="2400" baseline="30000" dirty="0" err="1" smtClean="0">
                <a:solidFill>
                  <a:srgbClr val="760519"/>
                </a:solidFill>
              </a:rPr>
              <a:t>n</a:t>
            </a:r>
            <a:r>
              <a:rPr lang="es-MX" sz="2400" dirty="0" smtClean="0">
                <a:solidFill>
                  <a:srgbClr val="760519"/>
                </a:solidFill>
              </a:rPr>
              <a:t> </a:t>
            </a:r>
            <a:r>
              <a:rPr lang="es-MX" sz="2400" dirty="0">
                <a:solidFill>
                  <a:srgbClr val="760519"/>
                </a:solidFill>
              </a:rPr>
              <a:t>= (m*K)</a:t>
            </a:r>
            <a:r>
              <a:rPr lang="es-MX" sz="2400" baseline="30000" dirty="0">
                <a:solidFill>
                  <a:srgbClr val="760519"/>
                </a:solidFill>
              </a:rPr>
              <a:t>n</a:t>
            </a:r>
            <a:r>
              <a:rPr lang="es-MX" sz="2400" dirty="0">
                <a:solidFill>
                  <a:srgbClr val="760519"/>
                </a:solidFill>
              </a:rPr>
              <a:t>, K = (c</a:t>
            </a:r>
            <a:r>
              <a:rPr lang="es-MX" sz="2400" baseline="30000" dirty="0">
                <a:solidFill>
                  <a:srgbClr val="760519"/>
                </a:solidFill>
              </a:rPr>
              <a:t>2</a:t>
            </a:r>
            <a:r>
              <a:rPr lang="es-MX" sz="2400" dirty="0">
                <a:solidFill>
                  <a:srgbClr val="760519"/>
                </a:solidFill>
              </a:rPr>
              <a:t>/E</a:t>
            </a:r>
            <a:r>
              <a:rPr lang="es-MX" sz="2400" dirty="0" smtClean="0">
                <a:solidFill>
                  <a:srgbClr val="760519"/>
                </a:solidFill>
              </a:rPr>
              <a:t>).</a:t>
            </a:r>
            <a:r>
              <a:rPr lang="es-MX" sz="1900" dirty="0" smtClean="0">
                <a:solidFill>
                  <a:srgbClr val="760519"/>
                </a:solidFill>
              </a:rPr>
              <a:t/>
            </a:r>
            <a:br>
              <a:rPr lang="es-MX" sz="1900" dirty="0" smtClean="0">
                <a:solidFill>
                  <a:srgbClr val="760519"/>
                </a:solidFill>
              </a:rPr>
            </a:br>
            <a:endParaRPr lang="es-MX" sz="1900" dirty="0" smtClean="0">
              <a:solidFill>
                <a:srgbClr val="760519"/>
              </a:solidFill>
            </a:endParaRPr>
          </a:p>
          <a:p>
            <a:pPr>
              <a:spcBef>
                <a:spcPts val="600"/>
              </a:spcBef>
              <a:spcAft>
                <a:spcPts val="600"/>
              </a:spcAft>
              <a:buClr>
                <a:srgbClr val="760519"/>
              </a:buClr>
            </a:pPr>
            <a:r>
              <a:rPr lang="en-US" sz="2000" dirty="0" smtClean="0">
                <a:solidFill>
                  <a:srgbClr val="7A7973"/>
                </a:solidFill>
              </a:rPr>
              <a:t>Information in the TESTIMONIES  tab:</a:t>
            </a:r>
            <a:r>
              <a:rPr lang="es-MX" sz="2000" dirty="0" smtClean="0">
                <a:solidFill>
                  <a:srgbClr val="7A7973"/>
                </a:solidFill>
              </a:rPr>
              <a:t> </a:t>
            </a:r>
            <a:r>
              <a:rPr lang="es-MX" sz="2000" dirty="0" smtClean="0">
                <a:solidFill>
                  <a:srgbClr val="760519"/>
                </a:solidFill>
              </a:rPr>
              <a:t>www.fundacionjoven.org</a:t>
            </a:r>
            <a:endParaRPr lang="es-MX" sz="2000" dirty="0">
              <a:solidFill>
                <a:srgbClr val="760519"/>
              </a:solidFill>
            </a:endParaRPr>
          </a:p>
          <a:p>
            <a:endParaRPr lang="es-MX" dirty="0"/>
          </a:p>
        </p:txBody>
      </p:sp>
      <p:sp>
        <p:nvSpPr>
          <p:cNvPr id="2" name="1 Título"/>
          <p:cNvSpPr>
            <a:spLocks noGrp="1"/>
          </p:cNvSpPr>
          <p:nvPr>
            <p:ph type="title"/>
          </p:nvPr>
        </p:nvSpPr>
        <p:spPr>
          <a:xfrm>
            <a:off x="395536" y="332656"/>
            <a:ext cx="7300664" cy="648072"/>
          </a:xfrm>
        </p:spPr>
        <p:txBody>
          <a:bodyPr/>
          <a:lstStyle/>
          <a:p>
            <a:pPr algn="l"/>
            <a:r>
              <a:rPr lang="en-US" dirty="0" smtClean="0">
                <a:solidFill>
                  <a:srgbClr val="760519"/>
                </a:solidFill>
                <a:latin typeface="Calibri Light" pitchFamily="34" charset="0"/>
              </a:rPr>
              <a:t>Neural Networks, 350 years ago</a:t>
            </a:r>
            <a:endParaRPr lang="en-US"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6412443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sz="2000" dirty="0">
                <a:solidFill>
                  <a:srgbClr val="7A7973"/>
                </a:solidFill>
              </a:rPr>
              <a:t>Five children participated in a pilot test, being it the most impressive coordinator’s </a:t>
            </a:r>
            <a:r>
              <a:rPr lang="en-US" sz="2000" dirty="0" smtClean="0">
                <a:solidFill>
                  <a:srgbClr val="7A7973"/>
                </a:solidFill>
              </a:rPr>
              <a:t>educational </a:t>
            </a:r>
            <a:r>
              <a:rPr lang="en-US" sz="2000" dirty="0">
                <a:solidFill>
                  <a:srgbClr val="7A7973"/>
                </a:solidFill>
              </a:rPr>
              <a:t>experience, who is more than 60 years old. The pilot test started with four </a:t>
            </a:r>
            <a:r>
              <a:rPr lang="en-US" sz="2000" dirty="0" smtClean="0">
                <a:solidFill>
                  <a:srgbClr val="7A7973"/>
                </a:solidFill>
              </a:rPr>
              <a:t>children </a:t>
            </a:r>
            <a:r>
              <a:rPr lang="en-US" sz="2000" dirty="0">
                <a:solidFill>
                  <a:srgbClr val="7A7973"/>
                </a:solidFill>
              </a:rPr>
              <a:t>and after eight months of intensive work a new girl arrived. Her name is </a:t>
            </a:r>
            <a:r>
              <a:rPr lang="en-US" sz="2000" dirty="0" err="1">
                <a:solidFill>
                  <a:srgbClr val="7A7973"/>
                </a:solidFill>
              </a:rPr>
              <a:t>Tefi</a:t>
            </a:r>
            <a:r>
              <a:rPr lang="en-US" sz="2000" dirty="0">
                <a:solidFill>
                  <a:srgbClr val="7A7973"/>
                </a:solidFill>
              </a:rPr>
              <a:t>, a wonderful loving girl, with normal intelligence</a:t>
            </a:r>
            <a:r>
              <a:rPr lang="en-US" sz="2000" dirty="0" smtClean="0">
                <a:solidFill>
                  <a:srgbClr val="7A7973"/>
                </a:solidFill>
              </a:rPr>
              <a:t>.</a:t>
            </a:r>
          </a:p>
          <a:p>
            <a:pPr algn="just">
              <a:spcBef>
                <a:spcPts val="600"/>
              </a:spcBef>
              <a:spcAft>
                <a:spcPts val="600"/>
              </a:spcAft>
              <a:buClr>
                <a:srgbClr val="760519"/>
              </a:buClr>
            </a:pPr>
            <a:r>
              <a:rPr lang="en-US" sz="2000" dirty="0" err="1">
                <a:solidFill>
                  <a:srgbClr val="7A7973"/>
                </a:solidFill>
              </a:rPr>
              <a:t>Tefi’s</a:t>
            </a:r>
            <a:r>
              <a:rPr lang="en-US" sz="2000" dirty="0">
                <a:solidFill>
                  <a:srgbClr val="7A7973"/>
                </a:solidFill>
              </a:rPr>
              <a:t> case is a surprise, really, because in three moths, from </a:t>
            </a:r>
            <a:r>
              <a:rPr lang="en-US" sz="2000" dirty="0" smtClean="0">
                <a:solidFill>
                  <a:srgbClr val="7A7973"/>
                </a:solidFill>
              </a:rPr>
              <a:t>September </a:t>
            </a:r>
            <a:r>
              <a:rPr lang="en-US" sz="2000" dirty="0">
                <a:solidFill>
                  <a:srgbClr val="7A7973"/>
                </a:solidFill>
              </a:rPr>
              <a:t>to </a:t>
            </a:r>
            <a:r>
              <a:rPr lang="en-US" sz="2000" dirty="0" smtClean="0">
                <a:solidFill>
                  <a:srgbClr val="7A7973"/>
                </a:solidFill>
              </a:rPr>
              <a:t>October, </a:t>
            </a:r>
            <a:r>
              <a:rPr lang="en-US" sz="2000" dirty="0">
                <a:solidFill>
                  <a:srgbClr val="7A7973"/>
                </a:solidFill>
              </a:rPr>
              <a:t>she is at the same knowledge level with the other students in vocabulary, leadership and formation thoughts. The other students had eleven months of work</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All the students started </a:t>
            </a:r>
            <a:r>
              <a:rPr lang="en-US" sz="2000" dirty="0" err="1">
                <a:solidFill>
                  <a:srgbClr val="7A7973"/>
                </a:solidFill>
              </a:rPr>
              <a:t>Compukinder</a:t>
            </a:r>
            <a:r>
              <a:rPr lang="en-US" sz="2000" dirty="0">
                <a:solidFill>
                  <a:srgbClr val="7A7973"/>
                </a:solidFill>
              </a:rPr>
              <a:t> with 100% of intellectual capacity and finished with 150%, after eleven months of work, including </a:t>
            </a:r>
            <a:r>
              <a:rPr lang="en-US" sz="2000" dirty="0" err="1">
                <a:solidFill>
                  <a:srgbClr val="7A7973"/>
                </a:solidFill>
              </a:rPr>
              <a:t>Tefi</a:t>
            </a:r>
            <a:r>
              <a:rPr lang="en-US" sz="2000" dirty="0">
                <a:solidFill>
                  <a:srgbClr val="7A7973"/>
                </a:solidFill>
              </a:rPr>
              <a:t> with only three </a:t>
            </a:r>
            <a:r>
              <a:rPr lang="en-US" sz="2000" dirty="0" smtClean="0">
                <a:solidFill>
                  <a:srgbClr val="7A7973"/>
                </a:solidFill>
              </a:rPr>
              <a:t>months.</a:t>
            </a:r>
            <a:endParaRPr lang="es-MX" dirty="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smtClean="0">
                <a:solidFill>
                  <a:srgbClr val="760519"/>
                </a:solidFill>
                <a:latin typeface="Calibri Light" pitchFamily="34" charset="0"/>
              </a:rPr>
              <a:t>Neural networks special cases</a:t>
            </a:r>
            <a:endParaRPr lang="en-US"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40837415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sz="2000" dirty="0">
                <a:solidFill>
                  <a:srgbClr val="7A7973"/>
                </a:solidFill>
              </a:rPr>
              <a:t>Erick is another case, born in 1980, starting with alcohol and drugs when he was fifteen years old, in 1995. His brain capacity was 5% when he started his addictions and was 2% after seven years. In 2012 he started his recovery with the neural </a:t>
            </a:r>
            <a:r>
              <a:rPr lang="en-US" sz="2000" dirty="0" smtClean="0">
                <a:solidFill>
                  <a:srgbClr val="7A7973"/>
                </a:solidFill>
              </a:rPr>
              <a:t>networks </a:t>
            </a:r>
            <a:r>
              <a:rPr lang="en-US" sz="2000" dirty="0">
                <a:solidFill>
                  <a:srgbClr val="7A7973"/>
                </a:solidFill>
              </a:rPr>
              <a:t>technology</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His recovery was a surprise for everybody because besides removing and taking away his addictions, his knowledge was 100% in 1995, before addictions, and today is 150%. The most surprising evaluation is his brain capacity, which is 15% today</a:t>
            </a:r>
            <a:r>
              <a:rPr lang="en-US" sz="2000" dirty="0" smtClean="0">
                <a:solidFill>
                  <a:srgbClr val="7A7973"/>
                </a:solidFill>
              </a:rPr>
              <a:t>.</a:t>
            </a:r>
          </a:p>
          <a:p>
            <a:pPr algn="just">
              <a:spcBef>
                <a:spcPts val="600"/>
              </a:spcBef>
              <a:spcAft>
                <a:spcPts val="600"/>
              </a:spcAft>
              <a:buClr>
                <a:srgbClr val="760519"/>
              </a:buClr>
            </a:pPr>
            <a:r>
              <a:rPr lang="en-US" sz="1900" dirty="0" smtClean="0">
                <a:solidFill>
                  <a:srgbClr val="7A7973"/>
                </a:solidFill>
              </a:rPr>
              <a:t>As a summary: </a:t>
            </a:r>
            <a:r>
              <a:rPr lang="en-US" sz="2000" dirty="0" smtClean="0">
                <a:solidFill>
                  <a:srgbClr val="760519"/>
                </a:solidFill>
              </a:rPr>
              <a:t>Neural </a:t>
            </a:r>
            <a:r>
              <a:rPr lang="en-US" sz="2000" dirty="0">
                <a:solidFill>
                  <a:srgbClr val="760519"/>
                </a:solidFill>
              </a:rPr>
              <a:t>networks are valuable for the future of humanity and the foundation is Einstein’s research.</a:t>
            </a:r>
            <a:endParaRPr lang="es-MX" dirty="0">
              <a:solidFill>
                <a:srgbClr val="760519"/>
              </a:solidFill>
            </a:endParaRPr>
          </a:p>
        </p:txBody>
      </p:sp>
      <p:sp>
        <p:nvSpPr>
          <p:cNvPr id="2" name="1 Título"/>
          <p:cNvSpPr>
            <a:spLocks noGrp="1"/>
          </p:cNvSpPr>
          <p:nvPr>
            <p:ph type="title"/>
          </p:nvPr>
        </p:nvSpPr>
        <p:spPr>
          <a:xfrm>
            <a:off x="395536" y="332656"/>
            <a:ext cx="7300664" cy="648072"/>
          </a:xfrm>
        </p:spPr>
        <p:txBody>
          <a:bodyPr/>
          <a:lstStyle/>
          <a:p>
            <a:pPr algn="l"/>
            <a:r>
              <a:rPr lang="en-US" dirty="0">
                <a:solidFill>
                  <a:srgbClr val="760519"/>
                </a:solidFill>
                <a:latin typeface="Calibri Light" pitchFamily="34" charset="0"/>
              </a:rPr>
              <a:t>Neural networks special cases</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39744087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dirty="0">
                <a:solidFill>
                  <a:srgbClr val="7A7973"/>
                </a:solidFill>
              </a:rPr>
              <a:t>Neural networks research allows us to present the project: We want security, not violence. Support is the only condition, with the mental intention of the persons decided to live security, removing today’s violence. The interested persons are participating in a collective neural network</a:t>
            </a:r>
            <a:r>
              <a:rPr lang="en-US" dirty="0" smtClean="0">
                <a:solidFill>
                  <a:srgbClr val="7A7973"/>
                </a:solidFill>
              </a:rPr>
              <a:t>.</a:t>
            </a:r>
          </a:p>
          <a:p>
            <a:pPr algn="just">
              <a:spcBef>
                <a:spcPts val="600"/>
              </a:spcBef>
              <a:spcAft>
                <a:spcPts val="600"/>
              </a:spcAft>
              <a:buClr>
                <a:srgbClr val="760519"/>
              </a:buClr>
            </a:pPr>
            <a:r>
              <a:rPr lang="en-US" dirty="0">
                <a:solidFill>
                  <a:srgbClr val="7A7973"/>
                </a:solidFill>
              </a:rPr>
              <a:t>KABOOM! is a reference case about security, taking away violence in </a:t>
            </a:r>
            <a:r>
              <a:rPr lang="en-US" dirty="0" smtClean="0">
                <a:solidFill>
                  <a:srgbClr val="7A7973"/>
                </a:solidFill>
              </a:rPr>
              <a:t>the </a:t>
            </a:r>
            <a:r>
              <a:rPr lang="en-US" dirty="0">
                <a:solidFill>
                  <a:srgbClr val="7A7973"/>
                </a:solidFill>
              </a:rPr>
              <a:t>USA. This case was presented at IPADE by Antonio </a:t>
            </a:r>
            <a:r>
              <a:rPr lang="en-US" dirty="0" err="1">
                <a:solidFill>
                  <a:srgbClr val="7A7973"/>
                </a:solidFill>
              </a:rPr>
              <a:t>Casanueva</a:t>
            </a:r>
            <a:r>
              <a:rPr lang="en-US" dirty="0">
                <a:solidFill>
                  <a:srgbClr val="7A7973"/>
                </a:solidFill>
              </a:rPr>
              <a:t>, Head of the institute. Street and playground violence is a sad event for two children who want to play and decided to enter a car, its engine running, and dye intoxicated</a:t>
            </a:r>
            <a:r>
              <a:rPr lang="en-US" dirty="0" smtClean="0">
                <a:solidFill>
                  <a:srgbClr val="7A7973"/>
                </a:solidFill>
              </a:rPr>
              <a:t>.</a:t>
            </a:r>
          </a:p>
          <a:p>
            <a:pPr algn="just">
              <a:spcBef>
                <a:spcPts val="600"/>
              </a:spcBef>
              <a:spcAft>
                <a:spcPts val="600"/>
              </a:spcAft>
              <a:buClr>
                <a:srgbClr val="760519"/>
              </a:buClr>
            </a:pPr>
            <a:r>
              <a:rPr lang="en-US" dirty="0" err="1">
                <a:solidFill>
                  <a:srgbClr val="7A7973"/>
                </a:solidFill>
              </a:rPr>
              <a:t>Darell</a:t>
            </a:r>
            <a:r>
              <a:rPr lang="en-US" dirty="0">
                <a:solidFill>
                  <a:srgbClr val="7A7973"/>
                </a:solidFill>
              </a:rPr>
              <a:t> Hammond, a business man, knows the news and said:</a:t>
            </a:r>
            <a:r>
              <a:rPr lang="en-US" b="1" dirty="0">
                <a:solidFill>
                  <a:srgbClr val="7A7973"/>
                </a:solidFill>
              </a:rPr>
              <a:t> </a:t>
            </a:r>
            <a:r>
              <a:rPr lang="en-US" dirty="0">
                <a:solidFill>
                  <a:srgbClr val="760519"/>
                </a:solidFill>
              </a:rPr>
              <a:t>I don’t want this in my country</a:t>
            </a:r>
            <a:r>
              <a:rPr lang="en-US" dirty="0">
                <a:solidFill>
                  <a:srgbClr val="7A7973"/>
                </a:solidFill>
              </a:rPr>
              <a:t>. He starts on his own the playground building and adaptation project, lasting 25 years and covering, practically, all the USA. His reflection is that the secret for the playground </a:t>
            </a:r>
            <a:r>
              <a:rPr lang="en-US" dirty="0" smtClean="0">
                <a:solidFill>
                  <a:srgbClr val="7A7973"/>
                </a:solidFill>
              </a:rPr>
              <a:t>success </a:t>
            </a:r>
            <a:r>
              <a:rPr lang="en-US" dirty="0">
                <a:solidFill>
                  <a:srgbClr val="7A7973"/>
                </a:solidFill>
              </a:rPr>
              <a:t>are the moms, saying: </a:t>
            </a:r>
            <a:r>
              <a:rPr lang="en-US" dirty="0">
                <a:solidFill>
                  <a:srgbClr val="760519"/>
                </a:solidFill>
              </a:rPr>
              <a:t>If moms knew what they capable of doing, all the problems would be solved</a:t>
            </a:r>
            <a:r>
              <a:rPr lang="en-US" dirty="0">
                <a:solidFill>
                  <a:srgbClr val="7A7973"/>
                </a:solidFill>
              </a:rPr>
              <a:t>.</a:t>
            </a:r>
            <a:endParaRPr lang="es-MX" dirty="0">
              <a:solidFill>
                <a:srgbClr val="7A7973"/>
              </a:solidFill>
            </a:endParaRPr>
          </a:p>
        </p:txBody>
      </p:sp>
      <p:sp>
        <p:nvSpPr>
          <p:cNvPr id="2" name="1 Título"/>
          <p:cNvSpPr>
            <a:spLocks noGrp="1"/>
          </p:cNvSpPr>
          <p:nvPr>
            <p:ph type="title"/>
          </p:nvPr>
        </p:nvSpPr>
        <p:spPr>
          <a:xfrm>
            <a:off x="323528" y="332656"/>
            <a:ext cx="8208912" cy="648072"/>
          </a:xfrm>
        </p:spPr>
        <p:txBody>
          <a:bodyPr>
            <a:noAutofit/>
          </a:bodyPr>
          <a:lstStyle/>
          <a:p>
            <a:pPr algn="l"/>
            <a:r>
              <a:rPr lang="en-US" sz="2400" dirty="0" smtClean="0">
                <a:solidFill>
                  <a:srgbClr val="760519"/>
                </a:solidFill>
                <a:latin typeface="Calibri Light" pitchFamily="34" charset="0"/>
              </a:rPr>
              <a:t>Invitation to remove violence</a:t>
            </a:r>
            <a:endParaRPr lang="en-US" sz="2400"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15031673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marL="0" indent="0" algn="just">
              <a:spcBef>
                <a:spcPts val="600"/>
              </a:spcBef>
              <a:spcAft>
                <a:spcPts val="600"/>
              </a:spcAft>
              <a:buClr>
                <a:srgbClr val="760519"/>
              </a:buClr>
              <a:buNone/>
            </a:pPr>
            <a:r>
              <a:rPr lang="en-US" dirty="0">
                <a:solidFill>
                  <a:srgbClr val="7A7973"/>
                </a:solidFill>
              </a:rPr>
              <a:t>S</a:t>
            </a:r>
            <a:r>
              <a:rPr lang="en-US" sz="2000" dirty="0">
                <a:solidFill>
                  <a:srgbClr val="7A7973"/>
                </a:solidFill>
              </a:rPr>
              <a:t>ome </a:t>
            </a:r>
            <a:r>
              <a:rPr lang="en-US" sz="2000" dirty="0" smtClean="0">
                <a:solidFill>
                  <a:srgbClr val="7A7973"/>
                </a:solidFill>
              </a:rPr>
              <a:t>conclusions </a:t>
            </a:r>
            <a:r>
              <a:rPr lang="en-US" sz="2000" dirty="0">
                <a:solidFill>
                  <a:srgbClr val="7A7973"/>
                </a:solidFill>
              </a:rPr>
              <a:t>are the </a:t>
            </a:r>
            <a:r>
              <a:rPr lang="en-US" sz="2000" dirty="0" smtClean="0">
                <a:solidFill>
                  <a:srgbClr val="7A7973"/>
                </a:solidFill>
              </a:rPr>
              <a:t>following</a:t>
            </a:r>
            <a:r>
              <a:rPr lang="es-MX" sz="2000" dirty="0" smtClean="0">
                <a:solidFill>
                  <a:srgbClr val="7A7973"/>
                </a:solidFill>
              </a:rPr>
              <a:t>: </a:t>
            </a:r>
            <a:r>
              <a:rPr lang="en-US" sz="2000" dirty="0">
                <a:solidFill>
                  <a:srgbClr val="7A7973"/>
                </a:solidFill>
              </a:rPr>
              <a:t>The best experience is to build a first world country with a good quality of life for all the persons.</a:t>
            </a:r>
            <a:endParaRPr lang="es-MX" sz="2000" dirty="0" smtClean="0">
              <a:solidFill>
                <a:srgbClr val="7A7973"/>
              </a:solidFill>
            </a:endParaRPr>
          </a:p>
          <a:p>
            <a:pPr algn="just">
              <a:spcBef>
                <a:spcPts val="600"/>
              </a:spcBef>
              <a:spcAft>
                <a:spcPts val="600"/>
              </a:spcAft>
              <a:buClr>
                <a:srgbClr val="760519"/>
              </a:buClr>
            </a:pPr>
            <a:r>
              <a:rPr lang="es-MX" sz="2000" dirty="0" smtClean="0">
                <a:solidFill>
                  <a:srgbClr val="7A7973"/>
                </a:solidFill>
              </a:rPr>
              <a:t>a) </a:t>
            </a:r>
            <a:r>
              <a:rPr lang="en-US" sz="2000" dirty="0">
                <a:solidFill>
                  <a:srgbClr val="7A7973"/>
                </a:solidFill>
              </a:rPr>
              <a:t>The process of solving our society’s challenges is an unforgettable experience for all of us, because it not only is the construction of playgrounds, but doing this </a:t>
            </a:r>
            <a:r>
              <a:rPr lang="en-US" sz="2000" dirty="0" smtClean="0">
                <a:solidFill>
                  <a:srgbClr val="7A7973"/>
                </a:solidFill>
              </a:rPr>
              <a:t>construction </a:t>
            </a:r>
            <a:r>
              <a:rPr lang="en-US" sz="2000" dirty="0">
                <a:solidFill>
                  <a:srgbClr val="7A7973"/>
                </a:solidFill>
              </a:rPr>
              <a:t>to be </a:t>
            </a:r>
            <a:r>
              <a:rPr lang="en-US" sz="2000" dirty="0" smtClean="0">
                <a:solidFill>
                  <a:srgbClr val="7A7973"/>
                </a:solidFill>
              </a:rPr>
              <a:t>an </a:t>
            </a:r>
            <a:r>
              <a:rPr lang="en-US" sz="2000" dirty="0">
                <a:solidFill>
                  <a:srgbClr val="7A7973"/>
                </a:solidFill>
              </a:rPr>
              <a:t>unforgettable experience</a:t>
            </a:r>
            <a:r>
              <a:rPr lang="en-US" sz="2000" dirty="0" smtClean="0">
                <a:solidFill>
                  <a:srgbClr val="7A7973"/>
                </a:solidFill>
              </a:rPr>
              <a:t>.</a:t>
            </a:r>
          </a:p>
          <a:p>
            <a:pPr algn="just">
              <a:spcBef>
                <a:spcPts val="600"/>
              </a:spcBef>
              <a:spcAft>
                <a:spcPts val="600"/>
              </a:spcAft>
              <a:buClr>
                <a:srgbClr val="760519"/>
              </a:buClr>
            </a:pPr>
            <a:r>
              <a:rPr lang="es-MX" sz="2000" dirty="0" smtClean="0">
                <a:solidFill>
                  <a:srgbClr val="7A7973"/>
                </a:solidFill>
              </a:rPr>
              <a:t>b</a:t>
            </a:r>
            <a:r>
              <a:rPr lang="es-MX" sz="2000" dirty="0">
                <a:solidFill>
                  <a:srgbClr val="7A7973"/>
                </a:solidFill>
              </a:rPr>
              <a:t>) </a:t>
            </a:r>
            <a:r>
              <a:rPr lang="en-US" sz="2000" dirty="0">
                <a:solidFill>
                  <a:srgbClr val="7A7973"/>
                </a:solidFill>
              </a:rPr>
              <a:t>The best experience is to build a first world country with a good quality of life for all the persons</a:t>
            </a:r>
            <a:r>
              <a:rPr lang="en-US" sz="2000" dirty="0" smtClean="0">
                <a:solidFill>
                  <a:srgbClr val="7A7973"/>
                </a:solidFill>
              </a:rPr>
              <a:t>.</a:t>
            </a:r>
          </a:p>
          <a:p>
            <a:pPr algn="just">
              <a:spcBef>
                <a:spcPts val="600"/>
              </a:spcBef>
              <a:spcAft>
                <a:spcPts val="600"/>
              </a:spcAft>
              <a:buClr>
                <a:srgbClr val="760519"/>
              </a:buClr>
            </a:pPr>
            <a:r>
              <a:rPr lang="en-US" sz="2000" dirty="0" smtClean="0">
                <a:solidFill>
                  <a:srgbClr val="7A7973"/>
                </a:solidFill>
              </a:rPr>
              <a:t>C) </a:t>
            </a:r>
            <a:r>
              <a:rPr lang="en-US" sz="2000" dirty="0">
                <a:solidFill>
                  <a:srgbClr val="7A7973"/>
                </a:solidFill>
              </a:rPr>
              <a:t>The innovator intellectual multilevel system requires the support and added value of the participants with their research, knowledge, skills and brain capacity to study and solve our society’s challenges.</a:t>
            </a:r>
            <a:endParaRPr lang="es-MX" sz="2000" dirty="0">
              <a:solidFill>
                <a:srgbClr val="7A7973"/>
              </a:solidFill>
            </a:endParaRPr>
          </a:p>
        </p:txBody>
      </p:sp>
      <p:sp>
        <p:nvSpPr>
          <p:cNvPr id="2" name="1 Título"/>
          <p:cNvSpPr>
            <a:spLocks noGrp="1"/>
          </p:cNvSpPr>
          <p:nvPr>
            <p:ph type="title"/>
          </p:nvPr>
        </p:nvSpPr>
        <p:spPr>
          <a:xfrm>
            <a:off x="323528" y="332656"/>
            <a:ext cx="8208912" cy="648072"/>
          </a:xfrm>
        </p:spPr>
        <p:txBody>
          <a:bodyPr>
            <a:noAutofit/>
          </a:bodyPr>
          <a:lstStyle/>
          <a:p>
            <a:pPr algn="l"/>
            <a:r>
              <a:rPr lang="en-US" sz="2400" dirty="0" smtClean="0">
                <a:solidFill>
                  <a:srgbClr val="760519"/>
                </a:solidFill>
                <a:latin typeface="Calibri Light" pitchFamily="34" charset="0"/>
              </a:rPr>
              <a:t>Invitation to solve other social challenges</a:t>
            </a:r>
            <a:endParaRPr lang="en-US" sz="2400"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27957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uesto">
  <a:themeElements>
    <a:clrScheme name="Compuesto">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uesto">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uesto">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253</TotalTime>
  <Words>1677</Words>
  <Application>Microsoft Office PowerPoint</Application>
  <PresentationFormat>Presentación en pantalla (4:3)</PresentationFormat>
  <Paragraphs>51</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Compuesto</vt:lpstr>
      <vt:lpstr>Research and the Future  of Humanity</vt:lpstr>
      <vt:lpstr>Introduction</vt:lpstr>
      <vt:lpstr>Neural Networks</vt:lpstr>
      <vt:lpstr>Neural Networks, 350 years ago</vt:lpstr>
      <vt:lpstr>Neural Networks, 350 years ago</vt:lpstr>
      <vt:lpstr>Neural networks special cases</vt:lpstr>
      <vt:lpstr>Neural networks special cases</vt:lpstr>
      <vt:lpstr>Invitation to remove violence</vt:lpstr>
      <vt:lpstr>Invitation to solve other social challenges</vt:lpstr>
      <vt:lpstr>Invitation to solve other social challenges</vt:lpstr>
      <vt:lpstr>Einstein’s Legacy</vt:lpstr>
      <vt:lpstr>Conclusion</vt:lpstr>
      <vt:lpstr>Conclusion</vt:lpstr>
    </vt:vector>
  </TitlesOfParts>
  <Company>SQM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investigación y el futuro de la humanidad</dc:title>
  <dc:creator>Diego Reyes</dc:creator>
  <cp:lastModifiedBy>Diego Reyes</cp:lastModifiedBy>
  <cp:revision>25</cp:revision>
  <dcterms:created xsi:type="dcterms:W3CDTF">2017-08-01T22:30:02Z</dcterms:created>
  <dcterms:modified xsi:type="dcterms:W3CDTF">2017-08-09T19:32:34Z</dcterms:modified>
</cp:coreProperties>
</file>