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519"/>
    <a:srgbClr val="7A7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FE41C934-846D-48C2-8907-B91E0FD08C08}" type="datetimeFigureOut">
              <a:rPr lang="es-MX" smtClean="0"/>
              <a:t>08/08/2017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0C32B51C-66B4-47B7-BB44-1FBF272ABCC7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C934-846D-48C2-8907-B91E0FD08C08}" type="datetimeFigureOut">
              <a:rPr lang="es-MX" smtClean="0"/>
              <a:t>08/08/2017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2B51C-66B4-47B7-BB44-1FBF272ABCC7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C934-846D-48C2-8907-B91E0FD08C08}" type="datetimeFigureOut">
              <a:rPr lang="es-MX" smtClean="0"/>
              <a:t>08/08/2017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2B51C-66B4-47B7-BB44-1FBF272ABCC7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C934-846D-48C2-8907-B91E0FD08C08}" type="datetimeFigureOut">
              <a:rPr lang="es-MX" smtClean="0"/>
              <a:t>08/08/2017</a:t>
            </a:fld>
            <a:endParaRPr lang="es-MX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2B51C-66B4-47B7-BB44-1FBF272ABCC7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FE41C934-846D-48C2-8907-B91E0FD08C08}" type="datetimeFigureOut">
              <a:rPr lang="es-MX" smtClean="0"/>
              <a:t>08/08/2017</a:t>
            </a:fld>
            <a:endParaRPr lang="es-MX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0C32B51C-66B4-47B7-BB44-1FBF272ABCC7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s-MX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C934-846D-48C2-8907-B91E0FD08C08}" type="datetimeFigureOut">
              <a:rPr lang="es-MX" smtClean="0"/>
              <a:t>08/08/2017</a:t>
            </a:fld>
            <a:endParaRPr lang="es-MX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2B51C-66B4-47B7-BB44-1FBF272ABCC7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C934-846D-48C2-8907-B91E0FD08C08}" type="datetimeFigureOut">
              <a:rPr lang="es-MX" smtClean="0"/>
              <a:t>08/08/2017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2B51C-66B4-47B7-BB44-1FBF272ABCC7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C934-846D-48C2-8907-B91E0FD08C08}" type="datetimeFigureOut">
              <a:rPr lang="es-MX" smtClean="0"/>
              <a:t>08/08/2017</a:t>
            </a:fld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2B51C-66B4-47B7-BB44-1FBF272ABCC7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C934-846D-48C2-8907-B91E0FD08C08}" type="datetimeFigureOut">
              <a:rPr lang="es-MX" smtClean="0"/>
              <a:t>08/08/2017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2B51C-66B4-47B7-BB44-1FBF272ABCC7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C934-846D-48C2-8907-B91E0FD08C08}" type="datetimeFigureOut">
              <a:rPr lang="es-MX" smtClean="0"/>
              <a:t>08/08/2017</a:t>
            </a:fld>
            <a:endParaRPr lang="es-MX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2B51C-66B4-47B7-BB44-1FBF272ABCC7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C934-846D-48C2-8907-B91E0FD08C08}" type="datetimeFigureOut">
              <a:rPr lang="es-MX" smtClean="0"/>
              <a:t>08/08/2017</a:t>
            </a:fld>
            <a:endParaRPr lang="es-MX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2B51C-66B4-47B7-BB44-1FBF272ABCC7}" type="slidenum">
              <a:rPr lang="es-MX" smtClean="0"/>
              <a:t>‹Nº›</a:t>
            </a:fld>
            <a:endParaRPr lang="es-MX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32B51C-66B4-47B7-BB44-1FBF272ABCC7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41C934-846D-48C2-8907-B91E0FD08C08}" type="datetimeFigureOut">
              <a:rPr lang="es-MX" smtClean="0"/>
              <a:t>08/08/2017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70"/>
          <a:stretch/>
        </p:blipFill>
        <p:spPr>
          <a:xfrm rot="10800000">
            <a:off x="0" y="0"/>
            <a:ext cx="6804248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87624" y="3429000"/>
            <a:ext cx="4856584" cy="550912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7A7973"/>
                </a:solidFill>
              </a:rPr>
              <a:t>Rodolfo </a:t>
            </a:r>
            <a:r>
              <a:rPr lang="pt-BR" sz="2400" dirty="0" err="1">
                <a:solidFill>
                  <a:srgbClr val="7A7973"/>
                </a:solidFill>
              </a:rPr>
              <a:t>Luthe</a:t>
            </a:r>
            <a:r>
              <a:rPr lang="pt-BR" sz="2400" dirty="0">
                <a:solidFill>
                  <a:srgbClr val="7A7973"/>
                </a:solidFill>
              </a:rPr>
              <a:t>, </a:t>
            </a:r>
            <a:r>
              <a:rPr lang="pt-BR" sz="2400" dirty="0" err="1" smtClean="0">
                <a:solidFill>
                  <a:srgbClr val="7A7973"/>
                </a:solidFill>
              </a:rPr>
              <a:t>Researcher</a:t>
            </a:r>
            <a:r>
              <a:rPr lang="pt-BR" sz="2400" dirty="0" smtClean="0">
                <a:solidFill>
                  <a:srgbClr val="7A7973"/>
                </a:solidFill>
              </a:rPr>
              <a:t>, </a:t>
            </a:r>
            <a:r>
              <a:rPr lang="pt-BR" sz="2400" dirty="0" err="1">
                <a:solidFill>
                  <a:srgbClr val="7A7973"/>
                </a:solidFill>
              </a:rPr>
              <a:t>Ph</a:t>
            </a:r>
            <a:r>
              <a:rPr lang="pt-BR" sz="2400" dirty="0">
                <a:solidFill>
                  <a:srgbClr val="7A7973"/>
                </a:solidFill>
              </a:rPr>
              <a:t>. D.</a:t>
            </a:r>
            <a:endParaRPr lang="es-MX" sz="2400" dirty="0">
              <a:solidFill>
                <a:srgbClr val="7A797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132856"/>
            <a:ext cx="6221288" cy="123252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760519"/>
                </a:solidFill>
                <a:latin typeface="Calibri Light" pitchFamily="34" charset="0"/>
              </a:rPr>
              <a:t>Project </a:t>
            </a:r>
            <a:r>
              <a:rPr lang="en-US" sz="3000" dirty="0">
                <a:solidFill>
                  <a:srgbClr val="760519"/>
                </a:solidFill>
                <a:latin typeface="Calibri Light" pitchFamily="34" charset="0"/>
              </a:rPr>
              <a:t>to dignify the image and work of the manager and the enterprise</a:t>
            </a:r>
            <a:endParaRPr lang="es-MX" sz="3000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2376264" cy="6858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00" y="352841"/>
            <a:ext cx="2235909" cy="120395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856" y="394031"/>
            <a:ext cx="4023368" cy="7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0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89857"/>
            <a:ext cx="7355160" cy="5119463"/>
          </a:xfrm>
        </p:spPr>
        <p:txBody>
          <a:bodyPr anchor="t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These three elements are important and the integral health considers the spirit mind and body of a person.</a:t>
            </a:r>
            <a:endParaRPr lang="es-MX" sz="2000" dirty="0">
              <a:solidFill>
                <a:srgbClr val="7A797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00664" cy="64807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760519"/>
                </a:solidFill>
                <a:latin typeface="Calibri Light" pitchFamily="34" charset="0"/>
              </a:rPr>
              <a:t>9.- We are spirit, mind and body</a:t>
            </a:r>
            <a:endParaRPr lang="en-US" sz="3200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984153"/>
            <a:ext cx="2235909" cy="8169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98"/>
          <a:stretch/>
        </p:blipFill>
        <p:spPr>
          <a:xfrm>
            <a:off x="2642158" y="2276872"/>
            <a:ext cx="3009962" cy="289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-27384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33873"/>
            <a:ext cx="4834880" cy="5119463"/>
          </a:xfrm>
        </p:spPr>
        <p:txBody>
          <a:bodyPr anchor="t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Galileo is the “father” of modern science and he defines two important pillars: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a) Empirical observation and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b) Mathematics.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00664" cy="64807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760519"/>
                </a:solidFill>
                <a:latin typeface="Calibri Light" pitchFamily="34" charset="0"/>
              </a:rPr>
              <a:t>10.- Science changes the world: Galileo</a:t>
            </a:r>
            <a:endParaRPr lang="en-US" sz="3200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984153"/>
            <a:ext cx="2235909" cy="8169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88" y="1412776"/>
            <a:ext cx="2458912" cy="322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0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33873"/>
            <a:ext cx="5050904" cy="5119463"/>
          </a:xfrm>
        </p:spPr>
        <p:txBody>
          <a:bodyPr anchor="t"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Humanity changed with the law of gravity, because we can understand the universe </a:t>
            </a:r>
            <a:r>
              <a:rPr lang="en-US" sz="2000" dirty="0" smtClean="0">
                <a:solidFill>
                  <a:srgbClr val="7A7973"/>
                </a:solidFill>
              </a:rPr>
              <a:t>movement.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 smtClean="0">
                <a:solidFill>
                  <a:srgbClr val="7A7973"/>
                </a:solidFill>
              </a:rPr>
              <a:t>Also</a:t>
            </a:r>
            <a:r>
              <a:rPr lang="en-US" sz="2000" dirty="0">
                <a:solidFill>
                  <a:srgbClr val="7A7973"/>
                </a:solidFill>
              </a:rPr>
              <a:t>, he defined his third law: For every action, there is an equal and opposite reaction.</a:t>
            </a:r>
            <a:endParaRPr lang="es-MX" dirty="0">
              <a:solidFill>
                <a:srgbClr val="7A797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00664" cy="648072"/>
          </a:xfrm>
        </p:spPr>
        <p:txBody>
          <a:bodyPr>
            <a:normAutofit/>
          </a:bodyPr>
          <a:lstStyle/>
          <a:p>
            <a:pPr algn="l"/>
            <a:r>
              <a:rPr lang="es-MX" sz="3200" dirty="0" smtClean="0">
                <a:solidFill>
                  <a:srgbClr val="760519"/>
                </a:solidFill>
                <a:latin typeface="Calibri Light" pitchFamily="34" charset="0"/>
              </a:rPr>
              <a:t>11.- </a:t>
            </a:r>
            <a:r>
              <a:rPr lang="en-US" sz="3200" dirty="0">
                <a:solidFill>
                  <a:srgbClr val="760519"/>
                </a:solidFill>
                <a:latin typeface="Calibri Light" pitchFamily="34" charset="0"/>
              </a:rPr>
              <a:t>Science changes the </a:t>
            </a:r>
            <a:r>
              <a:rPr lang="en-US" sz="3200" dirty="0" smtClean="0">
                <a:solidFill>
                  <a:srgbClr val="760519"/>
                </a:solidFill>
                <a:latin typeface="Calibri Light" pitchFamily="34" charset="0"/>
              </a:rPr>
              <a:t>world</a:t>
            </a:r>
            <a:r>
              <a:rPr lang="es-MX" sz="3200" dirty="0" smtClean="0">
                <a:solidFill>
                  <a:srgbClr val="760519"/>
                </a:solidFill>
                <a:latin typeface="Calibri Light" pitchFamily="34" charset="0"/>
              </a:rPr>
              <a:t>: Newton</a:t>
            </a:r>
            <a:endParaRPr lang="es-MX" sz="3200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984153"/>
            <a:ext cx="2235909" cy="8169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72" y="1381822"/>
            <a:ext cx="2323520" cy="31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0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33873"/>
            <a:ext cx="5050904" cy="5119463"/>
          </a:xfrm>
        </p:spPr>
        <p:txBody>
          <a:bodyPr anchor="t"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Humanity advances with his energy equation: </a:t>
            </a:r>
            <a:r>
              <a:rPr lang="en-US" sz="2000" dirty="0">
                <a:solidFill>
                  <a:srgbClr val="760519"/>
                </a:solidFill>
              </a:rPr>
              <a:t>E = mc</a:t>
            </a:r>
            <a:r>
              <a:rPr lang="en-US" sz="2000" baseline="30000" dirty="0">
                <a:solidFill>
                  <a:srgbClr val="760519"/>
                </a:solidFill>
              </a:rPr>
              <a:t>2</a:t>
            </a:r>
            <a:r>
              <a:rPr lang="en-US" sz="2000" dirty="0">
                <a:solidFill>
                  <a:srgbClr val="7A7973"/>
                </a:solidFill>
              </a:rPr>
              <a:t>, where E is energy, m mass and c light </a:t>
            </a:r>
            <a:r>
              <a:rPr lang="en-US" sz="2000" dirty="0" smtClean="0">
                <a:solidFill>
                  <a:srgbClr val="7A7973"/>
                </a:solidFill>
              </a:rPr>
              <a:t>velocity.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 smtClean="0">
                <a:solidFill>
                  <a:srgbClr val="7A7973"/>
                </a:solidFill>
              </a:rPr>
              <a:t>His </a:t>
            </a:r>
            <a:r>
              <a:rPr lang="en-US" sz="2000" dirty="0">
                <a:solidFill>
                  <a:srgbClr val="7A7973"/>
                </a:solidFill>
              </a:rPr>
              <a:t>research supports the knowledge at the micro level with the atom and the development of the atom bomb.</a:t>
            </a:r>
            <a:endParaRPr lang="es-MX" sz="2000" dirty="0">
              <a:solidFill>
                <a:srgbClr val="7A797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00664" cy="648072"/>
          </a:xfrm>
        </p:spPr>
        <p:txBody>
          <a:bodyPr>
            <a:normAutofit/>
          </a:bodyPr>
          <a:lstStyle/>
          <a:p>
            <a:pPr algn="l"/>
            <a:r>
              <a:rPr lang="es-MX" sz="3200" dirty="0" smtClean="0">
                <a:solidFill>
                  <a:srgbClr val="760519"/>
                </a:solidFill>
                <a:latin typeface="Calibri Light" pitchFamily="34" charset="0"/>
              </a:rPr>
              <a:t>12.- </a:t>
            </a:r>
            <a:r>
              <a:rPr lang="en-US" sz="3200" dirty="0">
                <a:solidFill>
                  <a:srgbClr val="760519"/>
                </a:solidFill>
                <a:latin typeface="Calibri Light" pitchFamily="34" charset="0"/>
              </a:rPr>
              <a:t>Science changes the </a:t>
            </a:r>
            <a:r>
              <a:rPr lang="en-US" sz="3200" dirty="0" smtClean="0">
                <a:solidFill>
                  <a:srgbClr val="760519"/>
                </a:solidFill>
                <a:latin typeface="Calibri Light" pitchFamily="34" charset="0"/>
              </a:rPr>
              <a:t>world</a:t>
            </a:r>
            <a:r>
              <a:rPr lang="es-MX" sz="3200" dirty="0" smtClean="0">
                <a:solidFill>
                  <a:srgbClr val="760519"/>
                </a:solidFill>
                <a:latin typeface="Calibri Light" pitchFamily="34" charset="0"/>
              </a:rPr>
              <a:t>: Einstein</a:t>
            </a:r>
            <a:endParaRPr lang="es-MX" sz="3200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984153"/>
            <a:ext cx="2235909" cy="8169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r="7911"/>
          <a:stretch/>
        </p:blipFill>
        <p:spPr>
          <a:xfrm>
            <a:off x="5761434" y="1417785"/>
            <a:ext cx="2266950" cy="323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7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0" y="9897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33873"/>
            <a:ext cx="5266928" cy="5119463"/>
          </a:xfrm>
        </p:spPr>
        <p:txBody>
          <a:bodyPr anchor="t"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Neural networks are based in the famous Einstein’s equation and the proposed equation is: </a:t>
            </a:r>
            <a:r>
              <a:rPr lang="en-US" sz="2000" dirty="0">
                <a:solidFill>
                  <a:srgbClr val="760519"/>
                </a:solidFill>
              </a:rPr>
              <a:t>MI = m*K</a:t>
            </a:r>
            <a:r>
              <a:rPr lang="en-US" sz="2000" dirty="0">
                <a:solidFill>
                  <a:srgbClr val="7A7973"/>
                </a:solidFill>
              </a:rPr>
              <a:t>, </a:t>
            </a:r>
            <a:r>
              <a:rPr lang="en-US" sz="2000" dirty="0">
                <a:solidFill>
                  <a:srgbClr val="760519"/>
                </a:solidFill>
              </a:rPr>
              <a:t>K = c</a:t>
            </a:r>
            <a:r>
              <a:rPr lang="en-US" sz="2000" baseline="30000" dirty="0">
                <a:solidFill>
                  <a:srgbClr val="760519"/>
                </a:solidFill>
              </a:rPr>
              <a:t>2</a:t>
            </a:r>
            <a:r>
              <a:rPr lang="en-US" sz="2000" dirty="0">
                <a:solidFill>
                  <a:srgbClr val="760519"/>
                </a:solidFill>
              </a:rPr>
              <a:t>/E</a:t>
            </a:r>
            <a:r>
              <a:rPr lang="en-US" sz="2000" dirty="0">
                <a:solidFill>
                  <a:srgbClr val="7A7973"/>
                </a:solidFill>
              </a:rPr>
              <a:t>, where MI is the Mental Intention of the Golden Rule: Do unto others what you want them doing to you, and m is the number of persons in the Quality of Life Neural Network.</a:t>
            </a:r>
            <a:endParaRPr lang="es-MX" sz="2000" dirty="0">
              <a:solidFill>
                <a:srgbClr val="7A797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00664" cy="648072"/>
          </a:xfrm>
        </p:spPr>
        <p:txBody>
          <a:bodyPr>
            <a:normAutofit/>
          </a:bodyPr>
          <a:lstStyle/>
          <a:p>
            <a:pPr algn="l"/>
            <a:r>
              <a:rPr lang="es-MX" sz="3200" dirty="0" smtClean="0">
                <a:solidFill>
                  <a:srgbClr val="760519"/>
                </a:solidFill>
                <a:latin typeface="Calibri Light" pitchFamily="34" charset="0"/>
              </a:rPr>
              <a:t>13.- </a:t>
            </a:r>
            <a:r>
              <a:rPr lang="en-US" sz="3200" dirty="0">
                <a:solidFill>
                  <a:srgbClr val="760519"/>
                </a:solidFill>
                <a:latin typeface="Calibri Light" pitchFamily="34" charset="0"/>
              </a:rPr>
              <a:t>Science changes the </a:t>
            </a:r>
            <a:r>
              <a:rPr lang="en-US" sz="3200" dirty="0" smtClean="0">
                <a:solidFill>
                  <a:srgbClr val="760519"/>
                </a:solidFill>
                <a:latin typeface="Calibri Light" pitchFamily="34" charset="0"/>
              </a:rPr>
              <a:t>world</a:t>
            </a:r>
            <a:r>
              <a:rPr lang="es-MX" sz="3200" dirty="0" smtClean="0">
                <a:solidFill>
                  <a:srgbClr val="760519"/>
                </a:solidFill>
                <a:latin typeface="Calibri Light" pitchFamily="34" charset="0"/>
              </a:rPr>
              <a:t>: </a:t>
            </a:r>
            <a:r>
              <a:rPr lang="es-MX" sz="3200" dirty="0" err="1" smtClean="0">
                <a:solidFill>
                  <a:srgbClr val="760519"/>
                </a:solidFill>
                <a:latin typeface="Calibri Light" pitchFamily="34" charset="0"/>
              </a:rPr>
              <a:t>Luthe</a:t>
            </a:r>
            <a:endParaRPr lang="es-MX" sz="3200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984153"/>
            <a:ext cx="2235909" cy="8169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/>
          <a:stretch/>
        </p:blipFill>
        <p:spPr>
          <a:xfrm>
            <a:off x="5886450" y="1414473"/>
            <a:ext cx="2141934" cy="230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0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33873"/>
            <a:ext cx="4330824" cy="5119463"/>
          </a:xfrm>
        </p:spPr>
        <p:txBody>
          <a:bodyPr anchor="t"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Einstein’s postulate states that the maximum energy in the universe is love and that God is love, and thus we propose the equation: </a:t>
            </a:r>
            <a:r>
              <a:rPr lang="en-US" sz="2000" dirty="0" err="1">
                <a:solidFill>
                  <a:srgbClr val="760519"/>
                </a:solidFill>
              </a:rPr>
              <a:t>MI</a:t>
            </a:r>
            <a:r>
              <a:rPr lang="en-US" sz="2000" baseline="30000" dirty="0" err="1">
                <a:solidFill>
                  <a:srgbClr val="760519"/>
                </a:solidFill>
              </a:rPr>
              <a:t>n</a:t>
            </a:r>
            <a:r>
              <a:rPr lang="en-US" sz="2000" dirty="0">
                <a:solidFill>
                  <a:srgbClr val="760519"/>
                </a:solidFill>
              </a:rPr>
              <a:t> = (m*K)</a:t>
            </a:r>
            <a:r>
              <a:rPr lang="en-US" sz="2000" baseline="30000" dirty="0">
                <a:solidFill>
                  <a:srgbClr val="760519"/>
                </a:solidFill>
              </a:rPr>
              <a:t>n</a:t>
            </a:r>
            <a:r>
              <a:rPr lang="en-US" sz="2000" dirty="0">
                <a:solidFill>
                  <a:srgbClr val="7A7973"/>
                </a:solidFill>
              </a:rPr>
              <a:t>, where n is the number of believers supporting the Prayer Neural Network. The previous equation is the mathematical expression of the First Commandment.</a:t>
            </a:r>
            <a:endParaRPr lang="es-MX" sz="2000" dirty="0">
              <a:solidFill>
                <a:srgbClr val="7A797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00664" cy="648072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760519"/>
                </a:solidFill>
                <a:latin typeface="Calibri Light" pitchFamily="34" charset="0"/>
              </a:rPr>
              <a:t>14.- Neural networks include the energy of love</a:t>
            </a:r>
            <a:endParaRPr lang="en-US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984153"/>
            <a:ext cx="2235909" cy="8169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71776"/>
            <a:ext cx="2715768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0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7355160" cy="5119463"/>
          </a:xfrm>
        </p:spPr>
        <p:txBody>
          <a:bodyPr anchor="t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400" dirty="0">
                <a:solidFill>
                  <a:srgbClr val="7A7973"/>
                </a:solidFill>
              </a:rPr>
              <a:t>If your neural networks are fine, </a:t>
            </a:r>
            <a:r>
              <a:rPr lang="en-US" sz="2400" dirty="0" smtClean="0">
                <a:solidFill>
                  <a:srgbClr val="760519"/>
                </a:solidFill>
              </a:rPr>
              <a:t>all</a:t>
            </a:r>
            <a:r>
              <a:rPr lang="en-US" sz="2400" dirty="0" smtClean="0">
                <a:solidFill>
                  <a:srgbClr val="7A7973"/>
                </a:solidFill>
              </a:rPr>
              <a:t> </a:t>
            </a:r>
            <a:r>
              <a:rPr lang="en-US" sz="2400" dirty="0">
                <a:solidFill>
                  <a:srgbClr val="7A7973"/>
                </a:solidFill>
              </a:rPr>
              <a:t>is fine.</a:t>
            </a:r>
            <a:endParaRPr lang="es-MX" sz="2200" dirty="0">
              <a:solidFill>
                <a:srgbClr val="7A7973"/>
              </a:solidFill>
            </a:endParaRPr>
          </a:p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00664" cy="64807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760519"/>
                </a:solidFill>
                <a:latin typeface="Calibri Light" pitchFamily="34" charset="0"/>
              </a:rPr>
              <a:t>15.- Neural networks postulate</a:t>
            </a:r>
            <a:endParaRPr lang="en-US" sz="3200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984153"/>
            <a:ext cx="2235909" cy="8169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0848"/>
            <a:ext cx="5161550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0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89857"/>
            <a:ext cx="7355160" cy="5119463"/>
          </a:xfrm>
        </p:spPr>
        <p:txBody>
          <a:bodyPr anchor="t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The indisposition in spirit, </a:t>
            </a:r>
            <a:r>
              <a:rPr lang="en-US" sz="2000" dirty="0" smtClean="0">
                <a:solidFill>
                  <a:srgbClr val="7A7973"/>
                </a:solidFill>
              </a:rPr>
              <a:t>mind </a:t>
            </a:r>
            <a:r>
              <a:rPr lang="en-US" sz="2000" dirty="0">
                <a:solidFill>
                  <a:srgbClr val="7A7973"/>
                </a:solidFill>
              </a:rPr>
              <a:t>and body is because of the neural networks </a:t>
            </a:r>
            <a:r>
              <a:rPr lang="en-US" sz="2000" dirty="0">
                <a:solidFill>
                  <a:srgbClr val="760519"/>
                </a:solidFill>
              </a:rPr>
              <a:t>electric</a:t>
            </a:r>
            <a:r>
              <a:rPr lang="en-US" sz="2000" b="1" dirty="0">
                <a:solidFill>
                  <a:srgbClr val="7A7973"/>
                </a:solidFill>
              </a:rPr>
              <a:t> </a:t>
            </a:r>
            <a:r>
              <a:rPr lang="en-US" sz="2000" dirty="0">
                <a:solidFill>
                  <a:srgbClr val="7A7973"/>
                </a:solidFill>
              </a:rPr>
              <a:t>disequilibrium.</a:t>
            </a:r>
            <a:endParaRPr lang="es-MX" sz="2000" dirty="0">
              <a:solidFill>
                <a:srgbClr val="7A797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00664" cy="648072"/>
          </a:xfrm>
        </p:spPr>
        <p:txBody>
          <a:bodyPr>
            <a:normAutofit/>
          </a:bodyPr>
          <a:lstStyle/>
          <a:p>
            <a:pPr algn="l"/>
            <a:r>
              <a:rPr lang="es-MX" sz="3200" dirty="0" smtClean="0">
                <a:solidFill>
                  <a:srgbClr val="760519"/>
                </a:solidFill>
                <a:latin typeface="Calibri Light" pitchFamily="34" charset="0"/>
              </a:rPr>
              <a:t>16.- </a:t>
            </a:r>
            <a:r>
              <a:rPr lang="en-US" sz="3200" dirty="0" smtClean="0">
                <a:solidFill>
                  <a:srgbClr val="760519"/>
                </a:solidFill>
                <a:latin typeface="Calibri Light" pitchFamily="34" charset="0"/>
              </a:rPr>
              <a:t>Indisposition</a:t>
            </a:r>
            <a:r>
              <a:rPr lang="es-MX" sz="3200" dirty="0" smtClean="0">
                <a:solidFill>
                  <a:srgbClr val="760519"/>
                </a:solidFill>
                <a:latin typeface="Calibri Light" pitchFamily="34" charset="0"/>
              </a:rPr>
              <a:t> cause</a:t>
            </a:r>
            <a:endParaRPr lang="es-MX" sz="3200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984153"/>
            <a:ext cx="2235909" cy="8169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76872"/>
            <a:ext cx="3901440" cy="29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6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0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17849"/>
            <a:ext cx="7355160" cy="5119463"/>
          </a:xfrm>
        </p:spPr>
        <p:txBody>
          <a:bodyPr anchor="t"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They are important because we can evaluate the neural networks </a:t>
            </a:r>
            <a:r>
              <a:rPr lang="en-US" sz="2000" dirty="0">
                <a:solidFill>
                  <a:srgbClr val="760519"/>
                </a:solidFill>
              </a:rPr>
              <a:t>electric</a:t>
            </a:r>
            <a:r>
              <a:rPr lang="en-US" sz="2000" dirty="0">
                <a:solidFill>
                  <a:srgbClr val="7A7973"/>
                </a:solidFill>
              </a:rPr>
              <a:t> disequilibrium and we can fix it. For this reason some medical doctors forecast that engineers may cure in the future.</a:t>
            </a:r>
            <a:endParaRPr lang="es-MX" sz="2000" dirty="0">
              <a:solidFill>
                <a:srgbClr val="7A797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88832" cy="648072"/>
          </a:xfrm>
        </p:spPr>
        <p:txBody>
          <a:bodyPr>
            <a:noAutofit/>
          </a:bodyPr>
          <a:lstStyle/>
          <a:p>
            <a:pPr algn="l"/>
            <a:r>
              <a:rPr lang="en-US" sz="2700" dirty="0" smtClean="0">
                <a:solidFill>
                  <a:srgbClr val="760519"/>
                </a:solidFill>
                <a:latin typeface="Calibri Light" pitchFamily="34" charset="0"/>
              </a:rPr>
              <a:t>17.- Mathematics and Physics are important sciences</a:t>
            </a:r>
            <a:endParaRPr lang="en-US" sz="2700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984153"/>
            <a:ext cx="2235909" cy="8169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7" b="19379"/>
          <a:stretch/>
        </p:blipFill>
        <p:spPr>
          <a:xfrm>
            <a:off x="1043608" y="2564904"/>
            <a:ext cx="6245476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5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0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33873"/>
            <a:ext cx="3394720" cy="5119463"/>
          </a:xfrm>
        </p:spPr>
        <p:txBody>
          <a:bodyPr anchor="t"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This company is designed to solve the challenges of our society, besides serving its clients needs, orienting all its efforts to find personal happiness.</a:t>
            </a:r>
            <a:endParaRPr lang="es-MX" sz="2000" dirty="0">
              <a:solidFill>
                <a:srgbClr val="7A797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en-US" sz="2900" dirty="0" smtClean="0">
                <a:solidFill>
                  <a:srgbClr val="760519"/>
                </a:solidFill>
                <a:latin typeface="Calibri Light" pitchFamily="34" charset="0"/>
              </a:rPr>
              <a:t>18.- The XXI Century Enterprise solves challenges</a:t>
            </a:r>
            <a:endParaRPr lang="en-US" sz="2900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984153"/>
            <a:ext cx="2235909" cy="8169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35" y="1429863"/>
            <a:ext cx="3877949" cy="257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0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0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7355160" cy="5119463"/>
          </a:xfrm>
        </p:spPr>
        <p:txBody>
          <a:bodyPr anchor="t">
            <a:normAutofit/>
          </a:bodyPr>
          <a:lstStyle/>
          <a:p>
            <a:pPr algn="just"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The vision is to promote the manager who cares for Mexico and identifies himself with the society needs and with his community needs in </a:t>
            </a:r>
            <a:r>
              <a:rPr lang="en-US" sz="2000" dirty="0" smtClean="0">
                <a:solidFill>
                  <a:srgbClr val="7A7973"/>
                </a:solidFill>
              </a:rPr>
              <a:t>particular.</a:t>
            </a:r>
          </a:p>
          <a:p>
            <a:pPr algn="just">
              <a:buClr>
                <a:srgbClr val="760519"/>
              </a:buClr>
            </a:pPr>
            <a:r>
              <a:rPr lang="en-US" sz="2000" dirty="0" smtClean="0">
                <a:solidFill>
                  <a:srgbClr val="7A7973"/>
                </a:solidFill>
              </a:rPr>
              <a:t>The </a:t>
            </a:r>
            <a:r>
              <a:rPr lang="en-US" sz="2000" dirty="0">
                <a:solidFill>
                  <a:srgbClr val="7A7973"/>
                </a:solidFill>
              </a:rPr>
              <a:t>mission is to be conscious in our society of the importance in generating value by the manager and the enterprise. Information in </a:t>
            </a:r>
            <a:r>
              <a:rPr lang="en-US" sz="2000" dirty="0">
                <a:solidFill>
                  <a:srgbClr val="760519"/>
                </a:solidFill>
              </a:rPr>
              <a:t>www.fundacionjoven.org</a:t>
            </a:r>
            <a:r>
              <a:rPr lang="en-US" sz="2000" dirty="0">
                <a:solidFill>
                  <a:srgbClr val="7A7973"/>
                </a:solidFill>
              </a:rPr>
              <a:t>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00664" cy="648072"/>
          </a:xfrm>
        </p:spPr>
        <p:txBody>
          <a:bodyPr>
            <a:normAutofit/>
          </a:bodyPr>
          <a:lstStyle/>
          <a:p>
            <a:pPr algn="l"/>
            <a:r>
              <a:rPr lang="es-MX" sz="3200" dirty="0" smtClean="0">
                <a:solidFill>
                  <a:srgbClr val="760519"/>
                </a:solidFill>
                <a:latin typeface="Calibri Light" pitchFamily="34" charset="0"/>
              </a:rPr>
              <a:t>1.- </a:t>
            </a:r>
            <a:r>
              <a:rPr lang="es-MX" sz="3200" dirty="0" err="1" smtClean="0">
                <a:solidFill>
                  <a:srgbClr val="760519"/>
                </a:solidFill>
                <a:latin typeface="Calibri Light" pitchFamily="34" charset="0"/>
              </a:rPr>
              <a:t>Semblance</a:t>
            </a:r>
            <a:r>
              <a:rPr lang="es-MX" sz="3200" dirty="0" smtClean="0">
                <a:solidFill>
                  <a:srgbClr val="760519"/>
                </a:solidFill>
                <a:latin typeface="Calibri Light" pitchFamily="34" charset="0"/>
              </a:rPr>
              <a:t> </a:t>
            </a:r>
            <a:r>
              <a:rPr lang="es-MX" sz="3200" dirty="0" smtClean="0">
                <a:solidFill>
                  <a:srgbClr val="760519"/>
                </a:solidFill>
                <a:latin typeface="Calibri Light" pitchFamily="34" charset="0"/>
              </a:rPr>
              <a:t>of a manager</a:t>
            </a:r>
            <a:endParaRPr lang="es-MX" sz="3200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984153"/>
            <a:ext cx="2235909" cy="8169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0" b="18045"/>
          <a:stretch/>
        </p:blipFill>
        <p:spPr>
          <a:xfrm>
            <a:off x="1380182" y="3244875"/>
            <a:ext cx="5712098" cy="255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0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89857"/>
            <a:ext cx="7355160" cy="5119463"/>
          </a:xfrm>
        </p:spPr>
        <p:txBody>
          <a:bodyPr anchor="t"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If we want a first world country with a full quality of life, the necessary condition is that the organizations be ZERO corruption, starting with the family and the enterprise</a:t>
            </a:r>
            <a:r>
              <a:rPr lang="en-US" sz="2000" dirty="0" smtClean="0">
                <a:solidFill>
                  <a:srgbClr val="7A7973"/>
                </a:solidFill>
              </a:rPr>
              <a:t>.</a:t>
            </a:r>
            <a:endParaRPr lang="es-MX" sz="2000" dirty="0">
              <a:solidFill>
                <a:srgbClr val="7A797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00664" cy="648072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760519"/>
                </a:solidFill>
                <a:latin typeface="Calibri Light" pitchFamily="34" charset="0"/>
              </a:rPr>
              <a:t>19.- A ZERO corruption organization is required</a:t>
            </a:r>
            <a:endParaRPr lang="en-US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984153"/>
            <a:ext cx="2235909" cy="8169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17" t="2672" r="7441" b="8894"/>
          <a:stretch/>
        </p:blipFill>
        <p:spPr>
          <a:xfrm>
            <a:off x="2483768" y="2780928"/>
            <a:ext cx="3745582" cy="2609851"/>
          </a:xfrm>
          <a:prstGeom prst="rect">
            <a:avLst/>
          </a:prstGeom>
        </p:spPr>
      </p:pic>
      <p:sp>
        <p:nvSpPr>
          <p:cNvPr id="10" name="9 Señal de prohibido"/>
          <p:cNvSpPr/>
          <p:nvPr/>
        </p:nvSpPr>
        <p:spPr>
          <a:xfrm>
            <a:off x="2919089" y="2612529"/>
            <a:ext cx="2945782" cy="2945782"/>
          </a:xfrm>
          <a:prstGeom prst="noSmoking">
            <a:avLst>
              <a:gd name="adj" fmla="val 6256"/>
            </a:avLst>
          </a:prstGeom>
          <a:solidFill>
            <a:srgbClr val="760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0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333873"/>
            <a:ext cx="3621227" cy="5119463"/>
          </a:xfrm>
        </p:spPr>
        <p:txBody>
          <a:bodyPr anchor="t"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Collective neural networks are a new paradigm permitting the personal </a:t>
            </a:r>
            <a:r>
              <a:rPr lang="en-US" sz="2000" dirty="0" smtClean="0">
                <a:solidFill>
                  <a:srgbClr val="7A7973"/>
                </a:solidFill>
              </a:rPr>
              <a:t>intellectual </a:t>
            </a:r>
            <a:r>
              <a:rPr lang="en-US" sz="2000" dirty="0">
                <a:solidFill>
                  <a:srgbClr val="7A7973"/>
                </a:solidFill>
              </a:rPr>
              <a:t>capacity growth, allowing the reality perception that corruption is the big enemy, being a cancer to our society.</a:t>
            </a:r>
            <a:endParaRPr lang="es-MX" sz="2000" dirty="0">
              <a:solidFill>
                <a:srgbClr val="7A797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00664" cy="64807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760519"/>
                </a:solidFill>
                <a:latin typeface="Calibri Light" pitchFamily="34" charset="0"/>
              </a:rPr>
              <a:t>20.- Neural networks are a solution</a:t>
            </a:r>
            <a:endParaRPr lang="en-US" sz="3200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984153"/>
            <a:ext cx="2235909" cy="8169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51" y="1456643"/>
            <a:ext cx="3877949" cy="290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5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0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333873"/>
            <a:ext cx="7715201" cy="1087015"/>
          </a:xfrm>
        </p:spPr>
        <p:txBody>
          <a:bodyPr anchor="t"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 smtClean="0">
                <a:solidFill>
                  <a:srgbClr val="7A7973"/>
                </a:solidFill>
              </a:rPr>
              <a:t>The </a:t>
            </a:r>
            <a:r>
              <a:rPr lang="en-US" sz="2000" dirty="0">
                <a:solidFill>
                  <a:srgbClr val="7A7973"/>
                </a:solidFill>
              </a:rPr>
              <a:t>inscription is free and we invite you to the best experience, which is building a first world country.</a:t>
            </a:r>
            <a:endParaRPr lang="es-MX" sz="2000" dirty="0">
              <a:solidFill>
                <a:srgbClr val="7A797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00664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760519"/>
                </a:solidFill>
                <a:latin typeface="Calibri Light" pitchFamily="34" charset="0"/>
              </a:rPr>
              <a:t>21.- </a:t>
            </a:r>
            <a:r>
              <a:rPr lang="en-US" sz="3200" dirty="0">
                <a:solidFill>
                  <a:srgbClr val="760519"/>
                </a:solidFill>
                <a:latin typeface="Calibri Light" pitchFamily="34" charset="0"/>
              </a:rPr>
              <a:t>The action </a:t>
            </a:r>
            <a:r>
              <a:rPr lang="en-US" sz="3200" dirty="0" smtClean="0">
                <a:solidFill>
                  <a:srgbClr val="760519"/>
                </a:solidFill>
                <a:latin typeface="Calibri Light" pitchFamily="34" charset="0"/>
              </a:rPr>
              <a:t>is </a:t>
            </a:r>
            <a:r>
              <a:rPr lang="en-US" sz="3200" dirty="0">
                <a:solidFill>
                  <a:srgbClr val="760519"/>
                </a:solidFill>
                <a:latin typeface="Calibri Light" pitchFamily="34" charset="0"/>
              </a:rPr>
              <a:t>THIS </a:t>
            </a:r>
            <a:r>
              <a:rPr lang="en-US" sz="3200" dirty="0" smtClean="0">
                <a:solidFill>
                  <a:srgbClr val="760519"/>
                </a:solidFill>
                <a:latin typeface="Calibri Light" pitchFamily="34" charset="0"/>
              </a:rPr>
              <a:t>Club:</a:t>
            </a:r>
            <a:br>
              <a:rPr lang="en-US" sz="3200" dirty="0" smtClean="0">
                <a:solidFill>
                  <a:srgbClr val="760519"/>
                </a:solidFill>
                <a:latin typeface="Calibri Light" pitchFamily="34" charset="0"/>
              </a:rPr>
            </a:br>
            <a:r>
              <a:rPr lang="en-US" sz="3200" dirty="0" smtClean="0">
                <a:solidFill>
                  <a:srgbClr val="760519"/>
                </a:solidFill>
                <a:latin typeface="Calibri Light" pitchFamily="34" charset="0"/>
              </a:rPr>
              <a:t>        I </a:t>
            </a:r>
            <a:r>
              <a:rPr lang="en-US" sz="3200" dirty="0">
                <a:solidFill>
                  <a:srgbClr val="760519"/>
                </a:solidFill>
                <a:latin typeface="Calibri Light" pitchFamily="34" charset="0"/>
              </a:rPr>
              <a:t>don’t want THIS in my country</a:t>
            </a:r>
            <a:endParaRPr lang="en-US" sz="3200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984153"/>
            <a:ext cx="2235909" cy="81696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8208204" cy="30780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1691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0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7355160" cy="4759423"/>
          </a:xfrm>
        </p:spPr>
        <p:txBody>
          <a:bodyPr anchor="t"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This Congress has the characteristic to explain that we are generating and using new paradigms to solve the challenges of our society.</a:t>
            </a:r>
            <a:endParaRPr lang="es-MX" sz="2000" dirty="0" smtClean="0">
              <a:solidFill>
                <a:srgbClr val="7A797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00664" cy="936104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760519"/>
                </a:solidFill>
                <a:latin typeface="Calibri Light" pitchFamily="34" charset="0"/>
              </a:rPr>
              <a:t>2.- First International Congress:</a:t>
            </a:r>
            <a:br>
              <a:rPr lang="en-US" dirty="0" smtClean="0">
                <a:solidFill>
                  <a:srgbClr val="760519"/>
                </a:solidFill>
                <a:latin typeface="Calibri Light" pitchFamily="34" charset="0"/>
              </a:rPr>
            </a:br>
            <a:r>
              <a:rPr lang="en-US" dirty="0" smtClean="0">
                <a:solidFill>
                  <a:srgbClr val="760519"/>
                </a:solidFill>
                <a:latin typeface="Calibri Light" pitchFamily="34" charset="0"/>
              </a:rPr>
              <a:t>      We want to live in a first world country</a:t>
            </a:r>
            <a:endParaRPr lang="en-US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984153"/>
            <a:ext cx="2235909" cy="8169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91" y="3284984"/>
            <a:ext cx="4868265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7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0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33873"/>
            <a:ext cx="7355160" cy="5119463"/>
          </a:xfrm>
        </p:spPr>
        <p:txBody>
          <a:bodyPr anchor="t"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We want to live in a first world country with a good quality of life for everybody and we have all the elements to get it.</a:t>
            </a:r>
            <a:endParaRPr lang="es-MX" sz="2000" dirty="0">
              <a:solidFill>
                <a:srgbClr val="7A797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00664" cy="648072"/>
          </a:xfrm>
        </p:spPr>
        <p:txBody>
          <a:bodyPr>
            <a:normAutofit/>
          </a:bodyPr>
          <a:lstStyle/>
          <a:p>
            <a:pPr algn="l"/>
            <a:r>
              <a:rPr lang="es-MX" sz="3200" dirty="0" smtClean="0">
                <a:solidFill>
                  <a:srgbClr val="760519"/>
                </a:solidFill>
                <a:latin typeface="Calibri Light" pitchFamily="34" charset="0"/>
              </a:rPr>
              <a:t>3.- </a:t>
            </a:r>
            <a:r>
              <a:rPr lang="en-US" sz="3200" dirty="0" smtClean="0">
                <a:solidFill>
                  <a:srgbClr val="760519"/>
                </a:solidFill>
                <a:latin typeface="Calibri Light" pitchFamily="34" charset="0"/>
              </a:rPr>
              <a:t>What</a:t>
            </a:r>
            <a:r>
              <a:rPr lang="es-MX" sz="3200" dirty="0" smtClean="0">
                <a:solidFill>
                  <a:srgbClr val="760519"/>
                </a:solidFill>
                <a:latin typeface="Calibri Light" pitchFamily="34" charset="0"/>
              </a:rPr>
              <a:t> do </a:t>
            </a:r>
            <a:r>
              <a:rPr lang="en-US" sz="3200" dirty="0" smtClean="0">
                <a:solidFill>
                  <a:srgbClr val="760519"/>
                </a:solidFill>
                <a:latin typeface="Calibri Light" pitchFamily="34" charset="0"/>
              </a:rPr>
              <a:t>we want</a:t>
            </a:r>
            <a:endParaRPr lang="en-US" sz="3200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984153"/>
            <a:ext cx="2235909" cy="8169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22" y="2433944"/>
            <a:ext cx="4216522" cy="27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0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33873"/>
            <a:ext cx="3754760" cy="5119463"/>
          </a:xfrm>
        </p:spPr>
        <p:txBody>
          <a:bodyPr anchor="t"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It is participating in a sustainable country, caring for the person, the environment and being profitable. Leaders working as a team can get it.</a:t>
            </a:r>
            <a:endParaRPr lang="es-MX" sz="2000" dirty="0">
              <a:solidFill>
                <a:srgbClr val="7A797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00664" cy="64807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760519"/>
                </a:solidFill>
                <a:latin typeface="Calibri Light" pitchFamily="34" charset="0"/>
              </a:rPr>
              <a:t>4.- The aspiration of all human beings</a:t>
            </a:r>
            <a:endParaRPr lang="en-US" sz="3200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984153"/>
            <a:ext cx="2235909" cy="8169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8" t="1739" r="10850" b="2721"/>
          <a:stretch/>
        </p:blipFill>
        <p:spPr>
          <a:xfrm>
            <a:off x="4392048" y="1412776"/>
            <a:ext cx="3636336" cy="44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0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33873"/>
            <a:ext cx="7355160" cy="5119463"/>
          </a:xfrm>
        </p:spPr>
        <p:txBody>
          <a:bodyPr anchor="t"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Is the organization in charge of investigating how to deal and solve the challenges and threats in our society.</a:t>
            </a:r>
            <a:endParaRPr lang="es-MX" sz="2000" dirty="0">
              <a:solidFill>
                <a:srgbClr val="7A797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00664" cy="64807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760519"/>
                </a:solidFill>
                <a:latin typeface="Calibri Light" pitchFamily="34" charset="0"/>
              </a:rPr>
              <a:t>5.- Wisdom Board Foundation</a:t>
            </a:r>
            <a:endParaRPr lang="en-US" sz="3200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984153"/>
            <a:ext cx="2235909" cy="8169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49" y="2788604"/>
            <a:ext cx="4708780" cy="17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0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7355160" cy="5119463"/>
          </a:xfrm>
        </p:spPr>
        <p:txBody>
          <a:bodyPr numCol="2" anchor="t">
            <a:normAutofit lnSpcReduction="10000"/>
          </a:bodyPr>
          <a:lstStyle/>
          <a:p>
            <a:pPr>
              <a:buClr>
                <a:srgbClr val="760519"/>
              </a:buClr>
            </a:pPr>
            <a:r>
              <a:rPr lang="es-MX" sz="2200" dirty="0">
                <a:solidFill>
                  <a:srgbClr val="7A7973"/>
                </a:solidFill>
              </a:rPr>
              <a:t>1) </a:t>
            </a:r>
            <a:r>
              <a:rPr lang="en-US" sz="2200" dirty="0" smtClean="0">
                <a:solidFill>
                  <a:srgbClr val="7A7973"/>
                </a:solidFill>
              </a:rPr>
              <a:t>Work</a:t>
            </a:r>
          </a:p>
          <a:p>
            <a:pPr>
              <a:buClr>
                <a:srgbClr val="760519"/>
              </a:buClr>
            </a:pPr>
            <a:r>
              <a:rPr lang="es-MX" sz="2200" dirty="0" smtClean="0">
                <a:solidFill>
                  <a:srgbClr val="7A7973"/>
                </a:solidFill>
              </a:rPr>
              <a:t>2</a:t>
            </a:r>
            <a:r>
              <a:rPr lang="es-MX" sz="2200" dirty="0">
                <a:solidFill>
                  <a:srgbClr val="7A7973"/>
                </a:solidFill>
              </a:rPr>
              <a:t>) </a:t>
            </a:r>
            <a:r>
              <a:rPr lang="en-US" sz="2200" dirty="0" smtClean="0">
                <a:solidFill>
                  <a:srgbClr val="7A7973"/>
                </a:solidFill>
              </a:rPr>
              <a:t>Health</a:t>
            </a:r>
          </a:p>
          <a:p>
            <a:pPr>
              <a:buClr>
                <a:srgbClr val="760519"/>
              </a:buClr>
            </a:pPr>
            <a:r>
              <a:rPr lang="es-MX" sz="2200" dirty="0" smtClean="0">
                <a:solidFill>
                  <a:srgbClr val="7A7973"/>
                </a:solidFill>
              </a:rPr>
              <a:t>3</a:t>
            </a:r>
            <a:r>
              <a:rPr lang="es-MX" sz="2200" dirty="0">
                <a:solidFill>
                  <a:srgbClr val="7A7973"/>
                </a:solidFill>
              </a:rPr>
              <a:t>) </a:t>
            </a:r>
            <a:r>
              <a:rPr lang="en-US" sz="2200" dirty="0" smtClean="0">
                <a:solidFill>
                  <a:srgbClr val="7A7973"/>
                </a:solidFill>
              </a:rPr>
              <a:t>Education</a:t>
            </a:r>
          </a:p>
          <a:p>
            <a:pPr>
              <a:buClr>
                <a:srgbClr val="760519"/>
              </a:buClr>
            </a:pPr>
            <a:r>
              <a:rPr lang="es-MX" sz="2200" dirty="0" smtClean="0">
                <a:solidFill>
                  <a:srgbClr val="7A7973"/>
                </a:solidFill>
              </a:rPr>
              <a:t>4</a:t>
            </a:r>
            <a:r>
              <a:rPr lang="es-MX" sz="2200" dirty="0">
                <a:solidFill>
                  <a:srgbClr val="7A7973"/>
                </a:solidFill>
              </a:rPr>
              <a:t>) </a:t>
            </a:r>
            <a:r>
              <a:rPr lang="en-US" sz="2200" dirty="0" smtClean="0">
                <a:solidFill>
                  <a:srgbClr val="7A7973"/>
                </a:solidFill>
              </a:rPr>
              <a:t>Corruption</a:t>
            </a:r>
          </a:p>
          <a:p>
            <a:pPr>
              <a:buClr>
                <a:srgbClr val="760519"/>
              </a:buClr>
            </a:pPr>
            <a:r>
              <a:rPr lang="es-MX" sz="2200" dirty="0" smtClean="0">
                <a:solidFill>
                  <a:srgbClr val="7A7973"/>
                </a:solidFill>
              </a:rPr>
              <a:t>5</a:t>
            </a:r>
            <a:r>
              <a:rPr lang="es-MX" sz="2200" dirty="0">
                <a:solidFill>
                  <a:srgbClr val="7A7973"/>
                </a:solidFill>
              </a:rPr>
              <a:t>) </a:t>
            </a:r>
            <a:r>
              <a:rPr lang="en-US" sz="2200" dirty="0" smtClean="0">
                <a:solidFill>
                  <a:srgbClr val="7A7973"/>
                </a:solidFill>
              </a:rPr>
              <a:t>Addictions</a:t>
            </a:r>
          </a:p>
          <a:p>
            <a:pPr>
              <a:buClr>
                <a:srgbClr val="760519"/>
              </a:buClr>
            </a:pPr>
            <a:r>
              <a:rPr lang="es-MX" sz="2200" dirty="0" smtClean="0">
                <a:solidFill>
                  <a:srgbClr val="7A7973"/>
                </a:solidFill>
              </a:rPr>
              <a:t>6</a:t>
            </a:r>
            <a:r>
              <a:rPr lang="es-MX" sz="2200" dirty="0">
                <a:solidFill>
                  <a:srgbClr val="7A7973"/>
                </a:solidFill>
              </a:rPr>
              <a:t>) </a:t>
            </a:r>
            <a:r>
              <a:rPr lang="en-US" sz="2200" dirty="0" smtClean="0">
                <a:solidFill>
                  <a:srgbClr val="7A7973"/>
                </a:solidFill>
              </a:rPr>
              <a:t>Children without cancer</a:t>
            </a:r>
          </a:p>
          <a:p>
            <a:pPr>
              <a:buClr>
                <a:srgbClr val="760519"/>
              </a:buClr>
            </a:pPr>
            <a:r>
              <a:rPr lang="es-MX" sz="2200" dirty="0" smtClean="0">
                <a:solidFill>
                  <a:srgbClr val="7A7973"/>
                </a:solidFill>
              </a:rPr>
              <a:t>7</a:t>
            </a:r>
            <a:r>
              <a:rPr lang="es-MX" sz="2200" dirty="0">
                <a:solidFill>
                  <a:srgbClr val="7A7973"/>
                </a:solidFill>
              </a:rPr>
              <a:t>) </a:t>
            </a:r>
            <a:r>
              <a:rPr lang="en-US" sz="2200" dirty="0" smtClean="0">
                <a:solidFill>
                  <a:srgbClr val="7A7973"/>
                </a:solidFill>
              </a:rPr>
              <a:t>Brain capacity</a:t>
            </a:r>
            <a:br>
              <a:rPr lang="en-US" sz="2200" dirty="0" smtClean="0">
                <a:solidFill>
                  <a:srgbClr val="7A7973"/>
                </a:solidFill>
              </a:rPr>
            </a:br>
            <a:r>
              <a:rPr lang="en-US" sz="2200" dirty="0" smtClean="0">
                <a:solidFill>
                  <a:srgbClr val="7A7973"/>
                </a:solidFill>
              </a:rPr>
              <a:t>     development</a:t>
            </a:r>
          </a:p>
          <a:p>
            <a:pPr>
              <a:buClr>
                <a:srgbClr val="760519"/>
              </a:buClr>
            </a:pPr>
            <a:r>
              <a:rPr lang="es-MX" sz="2200" dirty="0" smtClean="0">
                <a:solidFill>
                  <a:srgbClr val="7A7973"/>
                </a:solidFill>
              </a:rPr>
              <a:t>8</a:t>
            </a:r>
            <a:r>
              <a:rPr lang="es-MX" sz="2200" dirty="0">
                <a:solidFill>
                  <a:srgbClr val="7A7973"/>
                </a:solidFill>
              </a:rPr>
              <a:t>) </a:t>
            </a:r>
            <a:r>
              <a:rPr lang="en-US" sz="2200" dirty="0" smtClean="0">
                <a:solidFill>
                  <a:srgbClr val="7A7973"/>
                </a:solidFill>
              </a:rPr>
              <a:t>Leader formation process</a:t>
            </a:r>
          </a:p>
          <a:p>
            <a:pPr>
              <a:buClr>
                <a:srgbClr val="760519"/>
              </a:buClr>
            </a:pPr>
            <a:r>
              <a:rPr lang="es-MX" sz="2200" dirty="0" smtClean="0">
                <a:solidFill>
                  <a:srgbClr val="7A7973"/>
                </a:solidFill>
              </a:rPr>
              <a:t>9</a:t>
            </a:r>
            <a:r>
              <a:rPr lang="es-MX" sz="2200" dirty="0">
                <a:solidFill>
                  <a:srgbClr val="7A7973"/>
                </a:solidFill>
              </a:rPr>
              <a:t>) </a:t>
            </a:r>
            <a:r>
              <a:rPr lang="en-US" sz="2200" dirty="0" smtClean="0">
                <a:solidFill>
                  <a:srgbClr val="7A7973"/>
                </a:solidFill>
              </a:rPr>
              <a:t>Leaders working as a team</a:t>
            </a:r>
          </a:p>
          <a:p>
            <a:pPr>
              <a:buClr>
                <a:srgbClr val="760519"/>
              </a:buClr>
            </a:pPr>
            <a:r>
              <a:rPr lang="es-MX" sz="2200" dirty="0" smtClean="0">
                <a:solidFill>
                  <a:srgbClr val="7A7973"/>
                </a:solidFill>
              </a:rPr>
              <a:t>10</a:t>
            </a:r>
            <a:r>
              <a:rPr lang="es-MX" sz="2200" dirty="0">
                <a:solidFill>
                  <a:srgbClr val="7A7973"/>
                </a:solidFill>
              </a:rPr>
              <a:t>) </a:t>
            </a:r>
            <a:r>
              <a:rPr lang="en-US" sz="2200" dirty="0" smtClean="0">
                <a:solidFill>
                  <a:srgbClr val="7A7973"/>
                </a:solidFill>
              </a:rPr>
              <a:t>Hunger</a:t>
            </a:r>
          </a:p>
          <a:p>
            <a:pPr>
              <a:buClr>
                <a:srgbClr val="760519"/>
              </a:buClr>
            </a:pPr>
            <a:r>
              <a:rPr lang="es-MX" sz="2200" dirty="0" smtClean="0">
                <a:solidFill>
                  <a:srgbClr val="7A7973"/>
                </a:solidFill>
              </a:rPr>
              <a:t>11</a:t>
            </a:r>
            <a:r>
              <a:rPr lang="es-MX" sz="2200" dirty="0">
                <a:solidFill>
                  <a:srgbClr val="7A7973"/>
                </a:solidFill>
              </a:rPr>
              <a:t>) </a:t>
            </a:r>
            <a:r>
              <a:rPr lang="es-MX" sz="2200" dirty="0" smtClean="0">
                <a:solidFill>
                  <a:srgbClr val="7A7973"/>
                </a:solidFill>
              </a:rPr>
              <a:t>Security</a:t>
            </a:r>
          </a:p>
          <a:p>
            <a:pPr>
              <a:buClr>
                <a:srgbClr val="760519"/>
              </a:buClr>
            </a:pPr>
            <a:endParaRPr lang="es-MX" sz="2200" dirty="0">
              <a:solidFill>
                <a:srgbClr val="7A7973"/>
              </a:solidFill>
            </a:endParaRPr>
          </a:p>
          <a:p>
            <a:pPr>
              <a:buClr>
                <a:srgbClr val="760519"/>
              </a:buClr>
            </a:pPr>
            <a:endParaRPr lang="es-MX" sz="2200" dirty="0" smtClean="0">
              <a:solidFill>
                <a:srgbClr val="7A7973"/>
              </a:solidFill>
            </a:endParaRPr>
          </a:p>
          <a:p>
            <a:pPr>
              <a:buClr>
                <a:srgbClr val="760519"/>
              </a:buClr>
            </a:pPr>
            <a:r>
              <a:rPr lang="es-MX" sz="2200" dirty="0" smtClean="0">
                <a:solidFill>
                  <a:srgbClr val="7A7973"/>
                </a:solidFill>
              </a:rPr>
              <a:t>12</a:t>
            </a:r>
            <a:r>
              <a:rPr lang="es-MX" sz="2200" dirty="0">
                <a:solidFill>
                  <a:srgbClr val="7A7973"/>
                </a:solidFill>
              </a:rPr>
              <a:t>) </a:t>
            </a:r>
            <a:r>
              <a:rPr lang="es-MX" sz="2200" dirty="0" smtClean="0">
                <a:solidFill>
                  <a:srgbClr val="7A7973"/>
                </a:solidFill>
              </a:rPr>
              <a:t>Criminal </a:t>
            </a:r>
            <a:r>
              <a:rPr lang="en-US" sz="2200" dirty="0" smtClean="0">
                <a:solidFill>
                  <a:srgbClr val="7A7973"/>
                </a:solidFill>
              </a:rPr>
              <a:t>mind</a:t>
            </a:r>
          </a:p>
          <a:p>
            <a:pPr>
              <a:buClr>
                <a:srgbClr val="760519"/>
              </a:buClr>
            </a:pPr>
            <a:r>
              <a:rPr lang="es-MX" sz="2200" dirty="0" smtClean="0">
                <a:solidFill>
                  <a:srgbClr val="7A7973"/>
                </a:solidFill>
              </a:rPr>
              <a:t>13</a:t>
            </a:r>
            <a:r>
              <a:rPr lang="es-MX" sz="2200" dirty="0">
                <a:solidFill>
                  <a:srgbClr val="7A7973"/>
                </a:solidFill>
              </a:rPr>
              <a:t>) </a:t>
            </a:r>
            <a:r>
              <a:rPr lang="en-US" sz="2200" dirty="0" smtClean="0">
                <a:solidFill>
                  <a:srgbClr val="7A7973"/>
                </a:solidFill>
              </a:rPr>
              <a:t>Poverty</a:t>
            </a:r>
          </a:p>
          <a:p>
            <a:pPr>
              <a:buClr>
                <a:srgbClr val="760519"/>
              </a:buClr>
            </a:pPr>
            <a:r>
              <a:rPr lang="es-MX" sz="2200" dirty="0" smtClean="0">
                <a:solidFill>
                  <a:srgbClr val="7A7973"/>
                </a:solidFill>
              </a:rPr>
              <a:t>14</a:t>
            </a:r>
            <a:r>
              <a:rPr lang="es-MX" sz="2200" dirty="0">
                <a:solidFill>
                  <a:srgbClr val="7A7973"/>
                </a:solidFill>
              </a:rPr>
              <a:t>) </a:t>
            </a:r>
            <a:r>
              <a:rPr lang="en-US" sz="2200" dirty="0" smtClean="0">
                <a:solidFill>
                  <a:srgbClr val="7A7973"/>
                </a:solidFill>
              </a:rPr>
              <a:t>Cancer</a:t>
            </a:r>
          </a:p>
          <a:p>
            <a:pPr>
              <a:buClr>
                <a:srgbClr val="760519"/>
              </a:buClr>
            </a:pPr>
            <a:r>
              <a:rPr lang="es-MX" sz="2200" dirty="0" smtClean="0">
                <a:solidFill>
                  <a:srgbClr val="7A7973"/>
                </a:solidFill>
              </a:rPr>
              <a:t>15</a:t>
            </a:r>
            <a:r>
              <a:rPr lang="es-MX" sz="2200" dirty="0">
                <a:solidFill>
                  <a:srgbClr val="7A7973"/>
                </a:solidFill>
              </a:rPr>
              <a:t>) </a:t>
            </a:r>
            <a:r>
              <a:rPr lang="en-US" sz="2200" dirty="0" smtClean="0">
                <a:solidFill>
                  <a:srgbClr val="7A7973"/>
                </a:solidFill>
              </a:rPr>
              <a:t>Violence: Robbery, </a:t>
            </a:r>
            <a:br>
              <a:rPr lang="en-US" sz="2200" dirty="0" smtClean="0">
                <a:solidFill>
                  <a:srgbClr val="7A7973"/>
                </a:solidFill>
              </a:rPr>
            </a:br>
            <a:r>
              <a:rPr lang="en-US" sz="2200" dirty="0" smtClean="0">
                <a:solidFill>
                  <a:srgbClr val="7A7973"/>
                </a:solidFill>
              </a:rPr>
              <a:t>       Assault, Kidnapping, </a:t>
            </a:r>
          </a:p>
          <a:p>
            <a:pPr>
              <a:buClr>
                <a:srgbClr val="760519"/>
              </a:buClr>
            </a:pPr>
            <a:r>
              <a:rPr lang="es-MX" sz="2200" dirty="0" smtClean="0">
                <a:solidFill>
                  <a:srgbClr val="7A7973"/>
                </a:solidFill>
              </a:rPr>
              <a:t>16</a:t>
            </a:r>
            <a:r>
              <a:rPr lang="es-MX" sz="2200" dirty="0">
                <a:solidFill>
                  <a:srgbClr val="7A7973"/>
                </a:solidFill>
              </a:rPr>
              <a:t>) </a:t>
            </a:r>
            <a:r>
              <a:rPr lang="en-US" sz="2200" dirty="0" smtClean="0">
                <a:solidFill>
                  <a:srgbClr val="7A7973"/>
                </a:solidFill>
              </a:rPr>
              <a:t>Sustainable person</a:t>
            </a:r>
          </a:p>
          <a:p>
            <a:pPr>
              <a:buClr>
                <a:srgbClr val="760519"/>
              </a:buClr>
            </a:pPr>
            <a:r>
              <a:rPr lang="es-MX" sz="2200" dirty="0" smtClean="0">
                <a:solidFill>
                  <a:srgbClr val="7A7973"/>
                </a:solidFill>
              </a:rPr>
              <a:t>17</a:t>
            </a:r>
            <a:r>
              <a:rPr lang="es-MX" sz="2200" dirty="0">
                <a:solidFill>
                  <a:srgbClr val="7A7973"/>
                </a:solidFill>
              </a:rPr>
              <a:t>) </a:t>
            </a:r>
            <a:r>
              <a:rPr lang="en-US" sz="2200" dirty="0" smtClean="0">
                <a:solidFill>
                  <a:srgbClr val="7A7973"/>
                </a:solidFill>
              </a:rPr>
              <a:t>Sustainable family</a:t>
            </a:r>
          </a:p>
          <a:p>
            <a:pPr>
              <a:buClr>
                <a:srgbClr val="760519"/>
              </a:buClr>
            </a:pPr>
            <a:r>
              <a:rPr lang="es-MX" sz="2200" dirty="0" smtClean="0">
                <a:solidFill>
                  <a:srgbClr val="7A7973"/>
                </a:solidFill>
              </a:rPr>
              <a:t>18</a:t>
            </a:r>
            <a:r>
              <a:rPr lang="es-MX" sz="2200" dirty="0">
                <a:solidFill>
                  <a:srgbClr val="7A7973"/>
                </a:solidFill>
              </a:rPr>
              <a:t>) </a:t>
            </a:r>
            <a:r>
              <a:rPr lang="en-US" sz="2200" dirty="0" smtClean="0">
                <a:solidFill>
                  <a:srgbClr val="7A7973"/>
                </a:solidFill>
              </a:rPr>
              <a:t>Sustainable company</a:t>
            </a:r>
          </a:p>
          <a:p>
            <a:pPr>
              <a:buClr>
                <a:srgbClr val="760519"/>
              </a:buClr>
            </a:pPr>
            <a:r>
              <a:rPr lang="es-MX" sz="2200" dirty="0" smtClean="0">
                <a:solidFill>
                  <a:srgbClr val="7A7973"/>
                </a:solidFill>
              </a:rPr>
              <a:t>19</a:t>
            </a:r>
            <a:r>
              <a:rPr lang="es-MX" sz="2200" dirty="0">
                <a:solidFill>
                  <a:srgbClr val="7A7973"/>
                </a:solidFill>
              </a:rPr>
              <a:t>) </a:t>
            </a:r>
            <a:r>
              <a:rPr lang="en-US" sz="2200" dirty="0" smtClean="0">
                <a:solidFill>
                  <a:srgbClr val="7A7973"/>
                </a:solidFill>
              </a:rPr>
              <a:t>Sustainable country</a:t>
            </a:r>
          </a:p>
          <a:p>
            <a:pPr>
              <a:buClr>
                <a:srgbClr val="760519"/>
              </a:buClr>
            </a:pPr>
            <a:r>
              <a:rPr lang="es-MX" sz="2200" dirty="0" smtClean="0">
                <a:solidFill>
                  <a:srgbClr val="7A7973"/>
                </a:solidFill>
              </a:rPr>
              <a:t>20</a:t>
            </a:r>
            <a:r>
              <a:rPr lang="es-MX" sz="2200" dirty="0">
                <a:solidFill>
                  <a:srgbClr val="7A7973"/>
                </a:solidFill>
              </a:rPr>
              <a:t>) </a:t>
            </a:r>
            <a:r>
              <a:rPr lang="en-US" sz="2200" dirty="0" smtClean="0">
                <a:solidFill>
                  <a:srgbClr val="7A7973"/>
                </a:solidFill>
              </a:rPr>
              <a:t>Sustainable world</a:t>
            </a:r>
          </a:p>
          <a:p>
            <a:pPr>
              <a:buClr>
                <a:srgbClr val="760519"/>
              </a:buClr>
            </a:pPr>
            <a:r>
              <a:rPr lang="es-MX" sz="2200" dirty="0" smtClean="0">
                <a:solidFill>
                  <a:srgbClr val="7A7973"/>
                </a:solidFill>
              </a:rPr>
              <a:t>21</a:t>
            </a:r>
            <a:r>
              <a:rPr lang="es-MX" sz="2200" dirty="0">
                <a:solidFill>
                  <a:srgbClr val="7A7973"/>
                </a:solidFill>
              </a:rPr>
              <a:t>) </a:t>
            </a:r>
            <a:r>
              <a:rPr lang="en-US" sz="2200" dirty="0" smtClean="0">
                <a:solidFill>
                  <a:srgbClr val="7A7973"/>
                </a:solidFill>
              </a:rPr>
              <a:t>I want to be a sustainable</a:t>
            </a:r>
            <a:br>
              <a:rPr lang="en-US" sz="2200" dirty="0" smtClean="0">
                <a:solidFill>
                  <a:srgbClr val="7A7973"/>
                </a:solidFill>
              </a:rPr>
            </a:br>
            <a:r>
              <a:rPr lang="en-US" sz="2200" dirty="0" smtClean="0">
                <a:solidFill>
                  <a:srgbClr val="7A7973"/>
                </a:solidFill>
              </a:rPr>
              <a:t>       and competitive person</a:t>
            </a:r>
          </a:p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00664" cy="64807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760519"/>
                </a:solidFill>
                <a:latin typeface="Calibri Light" pitchFamily="34" charset="0"/>
              </a:rPr>
              <a:t>6.- The challenges</a:t>
            </a:r>
            <a:endParaRPr lang="en-US" sz="3200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984153"/>
            <a:ext cx="2235909" cy="81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0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7355160" cy="5119463"/>
          </a:xfrm>
        </p:spPr>
        <p:txBody>
          <a:bodyPr anchor="t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These ideologies are a collective suicide today and Carlos Llano proposed a solution: “A person is defined by his spirit</a:t>
            </a:r>
            <a:r>
              <a:rPr lang="en-US" sz="2000" dirty="0" smtClean="0">
                <a:solidFill>
                  <a:srgbClr val="7A7973"/>
                </a:solidFill>
              </a:rPr>
              <a:t>”.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 smtClean="0">
                <a:solidFill>
                  <a:srgbClr val="7A7973"/>
                </a:solidFill>
              </a:rPr>
              <a:t>The </a:t>
            </a:r>
            <a:r>
              <a:rPr lang="en-US" sz="2000" dirty="0">
                <a:solidFill>
                  <a:srgbClr val="7A7973"/>
                </a:solidFill>
              </a:rPr>
              <a:t>reason is because none of these ideologies </a:t>
            </a:r>
            <a:r>
              <a:rPr lang="en-US" sz="2000" dirty="0" smtClean="0">
                <a:solidFill>
                  <a:srgbClr val="7A7973"/>
                </a:solidFill>
              </a:rPr>
              <a:t>develops </a:t>
            </a:r>
            <a:r>
              <a:rPr lang="en-US" sz="2000" dirty="0">
                <a:solidFill>
                  <a:srgbClr val="7A7973"/>
                </a:solidFill>
              </a:rPr>
              <a:t>the human being spirit, only the materialism.</a:t>
            </a:r>
            <a:endParaRPr lang="es-MX" sz="1600" dirty="0">
              <a:solidFill>
                <a:srgbClr val="7A797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992888" cy="648072"/>
          </a:xfrm>
        </p:spPr>
        <p:txBody>
          <a:bodyPr>
            <a:noAutofit/>
          </a:bodyPr>
          <a:lstStyle/>
          <a:p>
            <a:pPr algn="l"/>
            <a:r>
              <a:rPr lang="es-MX" sz="2700" dirty="0" smtClean="0">
                <a:solidFill>
                  <a:srgbClr val="760519"/>
                </a:solidFill>
                <a:latin typeface="Calibri Light" pitchFamily="34" charset="0"/>
              </a:rPr>
              <a:t>7.- </a:t>
            </a:r>
            <a:r>
              <a:rPr lang="en-US" sz="2700" dirty="0" smtClean="0">
                <a:solidFill>
                  <a:srgbClr val="760519"/>
                </a:solidFill>
                <a:latin typeface="Calibri Light" pitchFamily="34" charset="0"/>
              </a:rPr>
              <a:t>Capitalism and communism need a different solution</a:t>
            </a:r>
            <a:endParaRPr lang="en-US" sz="2700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984153"/>
            <a:ext cx="2235909" cy="8169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36" y="2924944"/>
            <a:ext cx="3901440" cy="25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2" t="398" b="-1"/>
          <a:stretch/>
        </p:blipFill>
        <p:spPr>
          <a:xfrm flipV="1">
            <a:off x="6020" y="0"/>
            <a:ext cx="8676456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33873"/>
            <a:ext cx="3887048" cy="5119463"/>
          </a:xfrm>
        </p:spPr>
        <p:txBody>
          <a:bodyPr anchor="t"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760519"/>
              </a:buClr>
            </a:pPr>
            <a:r>
              <a:rPr lang="en-US" sz="2000" dirty="0">
                <a:solidFill>
                  <a:srgbClr val="7A7973"/>
                </a:solidFill>
              </a:rPr>
              <a:t>The spirit is the culmination of the Aristotle’s chain taught by Carlos Llano: Mathematics-Physics-Philosophy-Theodicy or Natural theology. In the last science one studies the Perfect Being, that is the universe creator, who is spirit.</a:t>
            </a:r>
            <a:endParaRPr lang="es-MX" sz="2000" dirty="0">
              <a:solidFill>
                <a:srgbClr val="7A7973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00664" cy="64807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760519"/>
                </a:solidFill>
                <a:latin typeface="Calibri Light" pitchFamily="34" charset="0"/>
              </a:rPr>
              <a:t>8.- The Aristotle’s Chain</a:t>
            </a:r>
            <a:endParaRPr lang="en-US" sz="3200" dirty="0">
              <a:solidFill>
                <a:srgbClr val="760519"/>
              </a:solidFill>
              <a:latin typeface="Calibri Light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0"/>
            <a:ext cx="488069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984153"/>
            <a:ext cx="2235909" cy="81696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6" t="4335" r="27510" b="2285"/>
          <a:stretch/>
        </p:blipFill>
        <p:spPr>
          <a:xfrm>
            <a:off x="4689761" y="1340768"/>
            <a:ext cx="3338623" cy="446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esto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ue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ues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479</TotalTime>
  <Words>834</Words>
  <Application>Microsoft Office PowerPoint</Application>
  <PresentationFormat>Presentación en pantalla (4:3)</PresentationFormat>
  <Paragraphs>72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Compuesto</vt:lpstr>
      <vt:lpstr>Project to dignify the image and work of the manager and the enterprise</vt:lpstr>
      <vt:lpstr>1.- Semblance of a manager</vt:lpstr>
      <vt:lpstr>2.- First International Congress:       We want to live in a first world country</vt:lpstr>
      <vt:lpstr>3.- What do we want</vt:lpstr>
      <vt:lpstr>4.- The aspiration of all human beings</vt:lpstr>
      <vt:lpstr>5.- Wisdom Board Foundation</vt:lpstr>
      <vt:lpstr>6.- The challenges</vt:lpstr>
      <vt:lpstr>7.- Capitalism and communism need a different solution</vt:lpstr>
      <vt:lpstr>8.- The Aristotle’s Chain</vt:lpstr>
      <vt:lpstr>9.- We are spirit, mind and body</vt:lpstr>
      <vt:lpstr>10.- Science changes the world: Galileo</vt:lpstr>
      <vt:lpstr>11.- Science changes the world: Newton</vt:lpstr>
      <vt:lpstr>12.- Science changes the world: Einstein</vt:lpstr>
      <vt:lpstr>13.- Science changes the world: Luthe</vt:lpstr>
      <vt:lpstr>14.- Neural networks include the energy of love</vt:lpstr>
      <vt:lpstr>15.- Neural networks postulate</vt:lpstr>
      <vt:lpstr>16.- Indisposition cause</vt:lpstr>
      <vt:lpstr>17.- Mathematics and Physics are important sciences</vt:lpstr>
      <vt:lpstr>18.- The XXI Century Enterprise solves challenges</vt:lpstr>
      <vt:lpstr>19.- A ZERO corruption organization is required</vt:lpstr>
      <vt:lpstr>20.- Neural networks are a solution</vt:lpstr>
      <vt:lpstr>21.- The action is THIS Club:         I don’t want THIS in my country</vt:lpstr>
    </vt:vector>
  </TitlesOfParts>
  <Company>SQM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investigación y el futuro de la humanidad</dc:title>
  <dc:creator>Diego Reyes</dc:creator>
  <cp:lastModifiedBy>Diego Reyes</cp:lastModifiedBy>
  <cp:revision>43</cp:revision>
  <dcterms:created xsi:type="dcterms:W3CDTF">2017-08-01T22:30:02Z</dcterms:created>
  <dcterms:modified xsi:type="dcterms:W3CDTF">2017-08-08T22:11:07Z</dcterms:modified>
</cp:coreProperties>
</file>