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8" r:id="rId13"/>
    <p:sldId id="267" r:id="rId14"/>
    <p:sldId id="270" r:id="rId15"/>
    <p:sldId id="271" r:id="rId16"/>
    <p:sldId id="269"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7973"/>
    <a:srgbClr val="7605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10/08/2017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10/08/2017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10/08/2017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10/08/2017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10/08/2017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429000"/>
            <a:ext cx="4856584" cy="550912"/>
          </a:xfrm>
        </p:spPr>
        <p:txBody>
          <a:bodyPr>
            <a:normAutofit/>
          </a:bodyPr>
          <a:lstStyle/>
          <a:p>
            <a:r>
              <a:rPr lang="pt-BR" sz="2400" dirty="0" smtClean="0">
                <a:solidFill>
                  <a:srgbClr val="7A7973"/>
                </a:solidFill>
                <a:latin typeface="Calibri Light" pitchFamily="34" charset="0"/>
              </a:rPr>
              <a:t>Rodolfo </a:t>
            </a:r>
            <a:r>
              <a:rPr lang="pt-BR" sz="2400" dirty="0" err="1" smtClean="0">
                <a:solidFill>
                  <a:srgbClr val="7A7973"/>
                </a:solidFill>
                <a:latin typeface="Calibri Light" pitchFamily="34" charset="0"/>
              </a:rPr>
              <a:t>Luthe</a:t>
            </a:r>
            <a:r>
              <a:rPr lang="pt-BR" sz="2400" dirty="0" smtClean="0">
                <a:solidFill>
                  <a:srgbClr val="7A7973"/>
                </a:solidFill>
                <a:latin typeface="Calibri Light" pitchFamily="34" charset="0"/>
              </a:rPr>
              <a:t>, Investigador, </a:t>
            </a:r>
            <a:r>
              <a:rPr lang="pt-BR" sz="2400" dirty="0" err="1" smtClean="0">
                <a:solidFill>
                  <a:srgbClr val="7A7973"/>
                </a:solidFill>
                <a:latin typeface="Calibri Light" pitchFamily="34" charset="0"/>
              </a:rPr>
              <a:t>Ph</a:t>
            </a:r>
            <a:r>
              <a:rPr lang="pt-BR" sz="2400" dirty="0" smtClean="0">
                <a:solidFill>
                  <a:srgbClr val="7A7973"/>
                </a:solidFill>
                <a:latin typeface="Calibri Light" pitchFamily="34" charset="0"/>
              </a:rPr>
              <a:t>. D.</a:t>
            </a:r>
            <a:endParaRPr lang="es-MX" sz="2400" dirty="0">
              <a:solidFill>
                <a:srgbClr val="7A7973"/>
              </a:solidFill>
              <a:latin typeface="Calibri Light" pitchFamily="34" charset="0"/>
            </a:endParaRPr>
          </a:p>
        </p:txBody>
      </p:sp>
      <p:sp>
        <p:nvSpPr>
          <p:cNvPr id="2" name="1 Título"/>
          <p:cNvSpPr>
            <a:spLocks noGrp="1"/>
          </p:cNvSpPr>
          <p:nvPr>
            <p:ph type="title"/>
          </p:nvPr>
        </p:nvSpPr>
        <p:spPr>
          <a:xfrm>
            <a:off x="1115616" y="2132856"/>
            <a:ext cx="5285184" cy="1232520"/>
          </a:xfrm>
        </p:spPr>
        <p:txBody>
          <a:bodyPr>
            <a:normAutofit/>
          </a:bodyPr>
          <a:lstStyle/>
          <a:p>
            <a:r>
              <a:rPr lang="es-MX" sz="3600" dirty="0" smtClean="0">
                <a:solidFill>
                  <a:srgbClr val="760519"/>
                </a:solidFill>
                <a:latin typeface="Calibri Light" pitchFamily="34" charset="0"/>
              </a:rPr>
              <a:t>Manual del Proceso</a:t>
            </a:r>
            <a:br>
              <a:rPr lang="es-MX" sz="3600" dirty="0" smtClean="0">
                <a:solidFill>
                  <a:srgbClr val="760519"/>
                </a:solidFill>
                <a:latin typeface="Calibri Light" pitchFamily="34" charset="0"/>
              </a:rPr>
            </a:br>
            <a:r>
              <a:rPr lang="es-MX" sz="3600" dirty="0" smtClean="0">
                <a:solidFill>
                  <a:srgbClr val="760519"/>
                </a:solidFill>
                <a:latin typeface="Calibri Light" pitchFamily="34" charset="0"/>
              </a:rPr>
              <a:t>La Empresa del Siglo XXI</a:t>
            </a:r>
            <a:endParaRPr lang="es-MX" sz="36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352841"/>
            <a:ext cx="2407901"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investigación en Europa, de más de sesenta años, establece que el desequilibrio eléctrico de la célula es el origen de TODO  lo que llamamos enfermedad, porque es la causa del desequilibrio de las redes neuronales y los bloqueos de energía producen dicho desequilibrio eléctrico</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Somos energía y la célula es energía, siendo la física la ciencia que estudia la energía y la electricidad, de manera que con el diagnóstico personal de las redes neuronales, se procede con la ingeniería psicocuántica a equilibrar las redes desequilibradas. La ingeniería psicocuántica integra la matemática, la física y las redes neuronales, aplicadas a la célula humana. </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Un nuevo paradigma: las redes neuronales</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124328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solidFill>
                  <a:srgbClr val="7A7973"/>
                </a:solidFill>
              </a:rPr>
              <a:t>Las investigaciones del IPADE y la publicada en el Harvard Business </a:t>
            </a:r>
            <a:r>
              <a:rPr lang="es-MX" sz="2000" dirty="0" err="1">
                <a:solidFill>
                  <a:srgbClr val="7A7973"/>
                </a:solidFill>
              </a:rPr>
              <a:t>Review</a:t>
            </a:r>
            <a:r>
              <a:rPr lang="es-MX" sz="2000" dirty="0">
                <a:solidFill>
                  <a:srgbClr val="7A7973"/>
                </a:solidFill>
              </a:rPr>
              <a:t>, julio-agosto 2013, con el título: </a:t>
            </a:r>
            <a:r>
              <a:rPr lang="es-MX" sz="2000" dirty="0" err="1">
                <a:solidFill>
                  <a:srgbClr val="7A7973"/>
                </a:solidFill>
              </a:rPr>
              <a:t>Your</a:t>
            </a:r>
            <a:r>
              <a:rPr lang="es-MX" sz="2000" dirty="0">
                <a:solidFill>
                  <a:srgbClr val="7A7973"/>
                </a:solidFill>
              </a:rPr>
              <a:t> </a:t>
            </a:r>
            <a:r>
              <a:rPr lang="es-MX" sz="2000" dirty="0" err="1">
                <a:solidFill>
                  <a:srgbClr val="7A7973"/>
                </a:solidFill>
              </a:rPr>
              <a:t>Brain</a:t>
            </a:r>
            <a:r>
              <a:rPr lang="es-MX" sz="2000" dirty="0">
                <a:solidFill>
                  <a:srgbClr val="7A7973"/>
                </a:solidFill>
              </a:rPr>
              <a:t> at </a:t>
            </a:r>
            <a:r>
              <a:rPr lang="es-MX" sz="2000" dirty="0" err="1">
                <a:solidFill>
                  <a:srgbClr val="7A7973"/>
                </a:solidFill>
              </a:rPr>
              <a:t>Work</a:t>
            </a:r>
            <a:r>
              <a:rPr lang="es-MX" sz="2000" dirty="0">
                <a:solidFill>
                  <a:srgbClr val="7A7973"/>
                </a:solidFill>
              </a:rPr>
              <a:t>, son valiosas porque identifican a quince redes neuronales</a:t>
            </a:r>
            <a:r>
              <a:rPr lang="es-MX" sz="2000" dirty="0" smtClean="0">
                <a:solidFill>
                  <a:srgbClr val="7A7973"/>
                </a:solidFill>
              </a:rPr>
              <a:t>.</a:t>
            </a:r>
          </a:p>
          <a:p>
            <a:pPr>
              <a:spcBef>
                <a:spcPts val="600"/>
              </a:spcBef>
              <a:spcAft>
                <a:spcPts val="600"/>
              </a:spcAft>
              <a:buClr>
                <a:srgbClr val="760519"/>
              </a:buClr>
            </a:pPr>
            <a:r>
              <a:rPr lang="es-MX" sz="2000" dirty="0">
                <a:solidFill>
                  <a:srgbClr val="7A7973"/>
                </a:solidFill>
              </a:rPr>
              <a:t>Las quince redes neuronales se han clasificado en cinco grupos, que son los siguientes: </a:t>
            </a:r>
            <a:endParaRPr lang="es-MX" sz="2000" dirty="0" smtClean="0">
              <a:solidFill>
                <a:srgbClr val="7A7973"/>
              </a:solidFill>
            </a:endParaRPr>
          </a:p>
          <a:p>
            <a:pPr marL="0" indent="0">
              <a:spcBef>
                <a:spcPts val="600"/>
              </a:spcBef>
              <a:spcAft>
                <a:spcPts val="600"/>
              </a:spcAft>
              <a:buClr>
                <a:srgbClr val="760519"/>
              </a:buClr>
              <a:buNone/>
            </a:pPr>
            <a:endParaRPr lang="es-MX" sz="2000" b="1" dirty="0" smtClean="0"/>
          </a:p>
          <a:p>
            <a:pPr marL="0" indent="0" algn="ctr">
              <a:spcBef>
                <a:spcPts val="600"/>
              </a:spcBef>
              <a:spcAft>
                <a:spcPts val="600"/>
              </a:spcAft>
              <a:buClr>
                <a:srgbClr val="760519"/>
              </a:buClr>
              <a:buNone/>
            </a:pPr>
            <a:r>
              <a:rPr lang="es-MX" sz="2000" dirty="0" smtClean="0">
                <a:solidFill>
                  <a:srgbClr val="760519"/>
                </a:solidFill>
              </a:rPr>
              <a:t>Factor </a:t>
            </a:r>
            <a:r>
              <a:rPr lang="es-MX" sz="2000" dirty="0">
                <a:solidFill>
                  <a:srgbClr val="760519"/>
                </a:solidFill>
              </a:rPr>
              <a:t>Humano, Fundamento, Ético, Competitivo y Visión</a:t>
            </a:r>
            <a:r>
              <a:rPr lang="es-MX" sz="2000" dirty="0" smtClean="0">
                <a:solidFill>
                  <a:srgbClr val="760519"/>
                </a:solidFill>
              </a:rPr>
              <a:t>.</a:t>
            </a:r>
          </a:p>
          <a:p>
            <a:pPr marL="0" indent="0">
              <a:buNone/>
            </a:pPr>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Investigación sobre las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542139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355160" cy="432048"/>
          </a:xfrm>
        </p:spPr>
        <p:txBody>
          <a:bodyPr anchor="t">
            <a:normAutofit/>
          </a:bodyPr>
          <a:lstStyle/>
          <a:p>
            <a:pPr marL="0" indent="0">
              <a:spcBef>
                <a:spcPts val="600"/>
              </a:spcBef>
              <a:spcAft>
                <a:spcPts val="600"/>
              </a:spcAft>
              <a:buClr>
                <a:srgbClr val="760519"/>
              </a:buClr>
              <a:buNone/>
            </a:pPr>
            <a:r>
              <a:rPr lang="es-MX" sz="2000" dirty="0" smtClean="0">
                <a:solidFill>
                  <a:srgbClr val="7A7973"/>
                </a:solidFill>
              </a:rPr>
              <a:t>La clasificación completa es como sigue:</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Investigación sobre las redes neuronales</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
        <p:nvSpPr>
          <p:cNvPr id="7" name="2 Marcador de contenido"/>
          <p:cNvSpPr txBox="1">
            <a:spLocks/>
          </p:cNvSpPr>
          <p:nvPr/>
        </p:nvSpPr>
        <p:spPr>
          <a:xfrm>
            <a:off x="467544" y="1556792"/>
            <a:ext cx="8424936" cy="4104456"/>
          </a:xfrm>
          <a:prstGeom prst="rect">
            <a:avLst/>
          </a:prstGeom>
        </p:spPr>
        <p:txBody>
          <a:bodyPr vert="horz" lIns="91440" tIns="45720" rIns="91440" bIns="45720" numCol="3" rtlCol="0" anchor="t">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Clr>
                <a:srgbClr val="760519"/>
              </a:buClr>
              <a:buNone/>
            </a:pPr>
            <a:r>
              <a:rPr lang="es-MX" sz="2000" dirty="0" smtClean="0">
                <a:solidFill>
                  <a:srgbClr val="760519"/>
                </a:solidFill>
              </a:rPr>
              <a:t>Grupo Factor Humano</a:t>
            </a:r>
          </a:p>
          <a:p>
            <a:pPr>
              <a:buClr>
                <a:srgbClr val="760519"/>
              </a:buClr>
            </a:pPr>
            <a:r>
              <a:rPr lang="es-MX" sz="2000" dirty="0" smtClean="0">
                <a:solidFill>
                  <a:srgbClr val="7A7973"/>
                </a:solidFill>
              </a:rPr>
              <a:t>Red Creativa</a:t>
            </a:r>
          </a:p>
          <a:p>
            <a:pPr>
              <a:buClr>
                <a:srgbClr val="760519"/>
              </a:buClr>
            </a:pPr>
            <a:r>
              <a:rPr lang="es-MX" sz="2000" dirty="0" smtClean="0">
                <a:solidFill>
                  <a:srgbClr val="7A7973"/>
                </a:solidFill>
              </a:rPr>
              <a:t>Red Reconocimiento</a:t>
            </a:r>
          </a:p>
          <a:p>
            <a:pPr>
              <a:buClr>
                <a:srgbClr val="760519"/>
              </a:buClr>
            </a:pPr>
            <a:r>
              <a:rPr lang="es-MX" sz="2000" dirty="0" smtClean="0">
                <a:solidFill>
                  <a:srgbClr val="7A7973"/>
                </a:solidFill>
              </a:rPr>
              <a:t>Red Afecto</a:t>
            </a:r>
          </a:p>
          <a:p>
            <a:pPr>
              <a:buClr>
                <a:srgbClr val="760519"/>
              </a:buClr>
            </a:pPr>
            <a:r>
              <a:rPr lang="es-MX" sz="2000" dirty="0" smtClean="0">
                <a:solidFill>
                  <a:srgbClr val="7A7973"/>
                </a:solidFill>
              </a:rPr>
              <a:t>Red Control</a:t>
            </a:r>
          </a:p>
          <a:p>
            <a:pPr>
              <a:buClr>
                <a:srgbClr val="760519"/>
              </a:buClr>
            </a:pPr>
            <a:endParaRPr lang="es-MX" sz="2000" dirty="0">
              <a:solidFill>
                <a:srgbClr val="7A7973"/>
              </a:solidFill>
            </a:endParaRPr>
          </a:p>
          <a:p>
            <a:pPr marL="0" indent="0">
              <a:buClr>
                <a:srgbClr val="760519"/>
              </a:buClr>
              <a:buNone/>
            </a:pPr>
            <a:r>
              <a:rPr lang="es-MX" sz="2000" dirty="0" smtClean="0">
                <a:solidFill>
                  <a:srgbClr val="760519"/>
                </a:solidFill>
              </a:rPr>
              <a:t>Grupo Fundamento</a:t>
            </a:r>
          </a:p>
          <a:p>
            <a:pPr>
              <a:buClr>
                <a:srgbClr val="760519"/>
              </a:buClr>
            </a:pPr>
            <a:r>
              <a:rPr lang="es-MX" sz="2000" dirty="0" smtClean="0">
                <a:solidFill>
                  <a:srgbClr val="7A7973"/>
                </a:solidFill>
              </a:rPr>
              <a:t>Red Conciencia</a:t>
            </a:r>
          </a:p>
          <a:p>
            <a:pPr>
              <a:buClr>
                <a:srgbClr val="760519"/>
              </a:buClr>
            </a:pPr>
            <a:r>
              <a:rPr lang="es-MX" sz="2000" dirty="0" smtClean="0">
                <a:solidFill>
                  <a:srgbClr val="7A7973"/>
                </a:solidFill>
              </a:rPr>
              <a:t>Red Aprendizaje</a:t>
            </a:r>
          </a:p>
          <a:p>
            <a:pPr marL="0" indent="0">
              <a:buClr>
                <a:srgbClr val="760519"/>
              </a:buClr>
              <a:buNone/>
            </a:pPr>
            <a:endParaRPr lang="es-MX" sz="2000" dirty="0" smtClean="0">
              <a:solidFill>
                <a:srgbClr val="7A7973"/>
              </a:solidFill>
            </a:endParaRPr>
          </a:p>
          <a:p>
            <a:pPr marL="0" indent="0">
              <a:buClr>
                <a:srgbClr val="760519"/>
              </a:buClr>
              <a:buNone/>
            </a:pPr>
            <a:endParaRPr lang="es-MX" sz="2000" dirty="0">
              <a:solidFill>
                <a:srgbClr val="7A7973"/>
              </a:solidFill>
            </a:endParaRPr>
          </a:p>
          <a:p>
            <a:pPr marL="0" indent="0">
              <a:buClr>
                <a:srgbClr val="760519"/>
              </a:buClr>
              <a:buNone/>
            </a:pPr>
            <a:r>
              <a:rPr lang="es-MX" sz="2000" dirty="0" smtClean="0">
                <a:solidFill>
                  <a:srgbClr val="760519"/>
                </a:solidFill>
              </a:rPr>
              <a:t>Red Grupo Ético</a:t>
            </a:r>
          </a:p>
          <a:p>
            <a:pPr>
              <a:buClr>
                <a:srgbClr val="760519"/>
              </a:buClr>
            </a:pPr>
            <a:r>
              <a:rPr lang="es-MX" sz="2000" dirty="0" smtClean="0">
                <a:solidFill>
                  <a:srgbClr val="7A7973"/>
                </a:solidFill>
              </a:rPr>
              <a:t>Red Intelectual</a:t>
            </a:r>
          </a:p>
          <a:p>
            <a:pPr>
              <a:buClr>
                <a:srgbClr val="760519"/>
              </a:buClr>
            </a:pPr>
            <a:r>
              <a:rPr lang="es-MX" sz="2000" dirty="0" smtClean="0">
                <a:solidFill>
                  <a:srgbClr val="7A7973"/>
                </a:solidFill>
              </a:rPr>
              <a:t>Red Valores</a:t>
            </a:r>
          </a:p>
          <a:p>
            <a:pPr>
              <a:buClr>
                <a:srgbClr val="760519"/>
              </a:buClr>
            </a:pPr>
            <a:r>
              <a:rPr lang="es-MX" sz="2000" dirty="0" smtClean="0">
                <a:solidFill>
                  <a:srgbClr val="7A7973"/>
                </a:solidFill>
              </a:rPr>
              <a:t>Red Virtudes</a:t>
            </a:r>
          </a:p>
          <a:p>
            <a:pPr>
              <a:buClr>
                <a:srgbClr val="760519"/>
              </a:buClr>
            </a:pPr>
            <a:endParaRPr lang="es-MX" sz="2000" dirty="0" smtClean="0">
              <a:solidFill>
                <a:srgbClr val="7A7973"/>
              </a:solidFill>
            </a:endParaRPr>
          </a:p>
          <a:p>
            <a:pPr marL="0" indent="0">
              <a:buClr>
                <a:srgbClr val="760519"/>
              </a:buClr>
              <a:buNone/>
            </a:pPr>
            <a:endParaRPr lang="es-MX" sz="2000" dirty="0" smtClean="0">
              <a:solidFill>
                <a:srgbClr val="760519"/>
              </a:solidFill>
            </a:endParaRPr>
          </a:p>
          <a:p>
            <a:pPr marL="0" indent="0">
              <a:buClr>
                <a:srgbClr val="760519"/>
              </a:buClr>
              <a:buNone/>
            </a:pPr>
            <a:r>
              <a:rPr lang="es-MX" sz="2000" dirty="0" smtClean="0">
                <a:solidFill>
                  <a:srgbClr val="760519"/>
                </a:solidFill>
              </a:rPr>
              <a:t>Red Grupo Competitivo</a:t>
            </a:r>
          </a:p>
          <a:p>
            <a:pPr>
              <a:buClr>
                <a:srgbClr val="760519"/>
              </a:buClr>
            </a:pPr>
            <a:r>
              <a:rPr lang="es-MX" sz="2000" dirty="0" smtClean="0">
                <a:solidFill>
                  <a:srgbClr val="7A7973"/>
                </a:solidFill>
              </a:rPr>
              <a:t>Red Memoria</a:t>
            </a:r>
          </a:p>
          <a:p>
            <a:pPr>
              <a:buClr>
                <a:srgbClr val="760519"/>
              </a:buClr>
            </a:pPr>
            <a:r>
              <a:rPr lang="es-MX" sz="2000" dirty="0" smtClean="0">
                <a:solidFill>
                  <a:srgbClr val="7A7973"/>
                </a:solidFill>
              </a:rPr>
              <a:t>Red Información</a:t>
            </a:r>
          </a:p>
          <a:p>
            <a:pPr>
              <a:buClr>
                <a:srgbClr val="760519"/>
              </a:buClr>
            </a:pPr>
            <a:r>
              <a:rPr lang="es-MX" sz="2000" dirty="0" smtClean="0">
                <a:solidFill>
                  <a:srgbClr val="7A7973"/>
                </a:solidFill>
              </a:rPr>
              <a:t>Red Acción</a:t>
            </a:r>
          </a:p>
          <a:p>
            <a:pPr>
              <a:buClr>
                <a:srgbClr val="760519"/>
              </a:buClr>
            </a:pPr>
            <a:endParaRPr lang="es-MX" sz="2000" dirty="0" smtClean="0">
              <a:solidFill>
                <a:srgbClr val="7A7973"/>
              </a:solidFill>
            </a:endParaRPr>
          </a:p>
          <a:p>
            <a:pPr marL="0" indent="0">
              <a:buClr>
                <a:srgbClr val="760519"/>
              </a:buClr>
              <a:buNone/>
            </a:pPr>
            <a:r>
              <a:rPr lang="es-MX" sz="2000" dirty="0" smtClean="0">
                <a:solidFill>
                  <a:srgbClr val="760519"/>
                </a:solidFill>
              </a:rPr>
              <a:t>Red Grupo Visión</a:t>
            </a:r>
          </a:p>
          <a:p>
            <a:pPr>
              <a:buClr>
                <a:srgbClr val="760519"/>
              </a:buClr>
            </a:pPr>
            <a:r>
              <a:rPr lang="es-MX" sz="2000" dirty="0" smtClean="0">
                <a:solidFill>
                  <a:srgbClr val="7A7973"/>
                </a:solidFill>
              </a:rPr>
              <a:t>Red Planeación</a:t>
            </a:r>
          </a:p>
          <a:p>
            <a:pPr>
              <a:buClr>
                <a:srgbClr val="760519"/>
              </a:buClr>
            </a:pPr>
            <a:r>
              <a:rPr lang="es-MX" sz="2000" dirty="0" smtClean="0">
                <a:solidFill>
                  <a:srgbClr val="7A7973"/>
                </a:solidFill>
              </a:rPr>
              <a:t>Red Comunicación</a:t>
            </a:r>
          </a:p>
          <a:p>
            <a:pPr>
              <a:buClr>
                <a:srgbClr val="760519"/>
              </a:buClr>
            </a:pPr>
            <a:r>
              <a:rPr lang="es-MX" sz="2000" dirty="0" smtClean="0">
                <a:solidFill>
                  <a:srgbClr val="7A7973"/>
                </a:solidFill>
              </a:rPr>
              <a:t>Red Liderazgo</a:t>
            </a:r>
            <a:endParaRPr lang="es-MX" sz="2000" dirty="0">
              <a:solidFill>
                <a:srgbClr val="7A7973"/>
              </a:solidFill>
            </a:endParaRPr>
          </a:p>
        </p:txBody>
      </p:sp>
    </p:spTree>
    <p:extLst>
      <p:ext uri="{BB962C8B-B14F-4D97-AF65-F5344CB8AC3E}">
        <p14:creationId xmlns:p14="http://schemas.microsoft.com/office/powerpoint/2010/main" val="1530925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84576"/>
          </a:xfrm>
        </p:spPr>
        <p:txBody>
          <a:bodyPr anchor="t">
            <a:normAutofit lnSpcReduction="10000"/>
          </a:bodyPr>
          <a:lstStyle/>
          <a:p>
            <a:pPr>
              <a:spcBef>
                <a:spcPts val="600"/>
              </a:spcBef>
              <a:spcAft>
                <a:spcPts val="600"/>
              </a:spcAft>
              <a:buClr>
                <a:srgbClr val="760519"/>
              </a:buClr>
            </a:pPr>
            <a:r>
              <a:rPr lang="es-MX" sz="2000" dirty="0">
                <a:solidFill>
                  <a:srgbClr val="7A7973"/>
                </a:solidFill>
              </a:rPr>
              <a:t>El modelo matemático de las redes neuronales que se ha desarrollado tiene la ecuación siguiente</a:t>
            </a:r>
            <a:r>
              <a:rPr lang="es-MX" sz="2000" dirty="0" smtClean="0">
                <a:solidFill>
                  <a:srgbClr val="7A7973"/>
                </a:solidFill>
              </a:rPr>
              <a:t>:</a:t>
            </a:r>
          </a:p>
          <a:p>
            <a:pPr marL="0" indent="0">
              <a:spcBef>
                <a:spcPts val="600"/>
              </a:spcBef>
              <a:spcAft>
                <a:spcPts val="600"/>
              </a:spcAft>
              <a:buClr>
                <a:srgbClr val="760519"/>
              </a:buClr>
              <a:buNone/>
            </a:pPr>
            <a:r>
              <a:rPr lang="es-MX" sz="2000" dirty="0">
                <a:solidFill>
                  <a:srgbClr val="7A7973"/>
                </a:solidFill>
              </a:rPr>
              <a:t> </a:t>
            </a:r>
            <a:r>
              <a:rPr lang="es-MX" sz="2000" dirty="0" smtClean="0">
                <a:solidFill>
                  <a:srgbClr val="7A7973"/>
                </a:solidFill>
              </a:rPr>
              <a:t>  </a:t>
            </a:r>
            <a:r>
              <a:rPr lang="es-MX" sz="2000" dirty="0" smtClean="0">
                <a:solidFill>
                  <a:srgbClr val="760519"/>
                </a:solidFill>
              </a:rPr>
              <a:t>Redes </a:t>
            </a:r>
            <a:r>
              <a:rPr lang="es-MX" sz="2000" dirty="0">
                <a:solidFill>
                  <a:srgbClr val="760519"/>
                </a:solidFill>
              </a:rPr>
              <a:t>Neuronales = </a:t>
            </a:r>
            <a:r>
              <a:rPr lang="es-MX" sz="2000" dirty="0" smtClean="0">
                <a:solidFill>
                  <a:srgbClr val="7A7973"/>
                </a:solidFill>
              </a:rPr>
              <a:t>	   Red Creativa</a:t>
            </a:r>
            <a:br>
              <a:rPr lang="es-MX" sz="2000" dirty="0" smtClean="0">
                <a:solidFill>
                  <a:srgbClr val="7A7973"/>
                </a:solidFill>
              </a:rPr>
            </a:br>
            <a:r>
              <a:rPr lang="es-MX" sz="2000" dirty="0" smtClean="0">
                <a:solidFill>
                  <a:srgbClr val="7A7973"/>
                </a:solidFill>
              </a:rPr>
              <a:t>			+ Red Reconocimiento</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Afecto</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Control</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Conciencia</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Aprendizaje</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Intelectual</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Valores</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Virtudes</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Memoria</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Información</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Acción</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Planeación</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Comunicación</a:t>
            </a:r>
            <a:br>
              <a:rPr lang="es-MX" sz="2000" dirty="0" smtClean="0">
                <a:solidFill>
                  <a:srgbClr val="7A7973"/>
                </a:solidFill>
              </a:rPr>
            </a:br>
            <a:r>
              <a:rPr lang="es-MX" sz="2000" dirty="0" smtClean="0">
                <a:solidFill>
                  <a:srgbClr val="7A7973"/>
                </a:solidFill>
              </a:rPr>
              <a:t>			+ </a:t>
            </a:r>
            <a:r>
              <a:rPr lang="es-MX" sz="2000" dirty="0">
                <a:solidFill>
                  <a:srgbClr val="7A7973"/>
                </a:solidFill>
              </a:rPr>
              <a:t>Red </a:t>
            </a:r>
            <a:r>
              <a:rPr lang="es-MX" sz="2000" dirty="0" smtClean="0">
                <a:solidFill>
                  <a:srgbClr val="7A7973"/>
                </a:solidFill>
              </a:rPr>
              <a:t>Liderazgo</a:t>
            </a: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Investigación sobre las redes neuronales</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106193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355160" cy="1008112"/>
          </a:xfrm>
        </p:spPr>
        <p:txBody>
          <a:bodyPr anchor="t">
            <a:normAutofit/>
          </a:bodyPr>
          <a:lstStyle/>
          <a:p>
            <a:pPr>
              <a:spcBef>
                <a:spcPts val="600"/>
              </a:spcBef>
              <a:spcAft>
                <a:spcPts val="600"/>
              </a:spcAft>
              <a:buClr>
                <a:srgbClr val="760519"/>
              </a:buClr>
            </a:pPr>
            <a:r>
              <a:rPr lang="es-MX" sz="2000" dirty="0" smtClean="0">
                <a:solidFill>
                  <a:srgbClr val="7A7973"/>
                </a:solidFill>
              </a:rPr>
              <a:t>Cada </a:t>
            </a:r>
            <a:r>
              <a:rPr lang="es-MX" sz="2000" dirty="0">
                <a:solidFill>
                  <a:srgbClr val="7A7973"/>
                </a:solidFill>
              </a:rPr>
              <a:t>una de las redes neuronales tiene desarrollado un modelo matemático que está formado por varias variables, de la manera siguiente</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Investigación sobre las redes neuronales</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
        <p:nvSpPr>
          <p:cNvPr id="7" name="2 Marcador de contenido"/>
          <p:cNvSpPr txBox="1">
            <a:spLocks/>
          </p:cNvSpPr>
          <p:nvPr/>
        </p:nvSpPr>
        <p:spPr>
          <a:xfrm>
            <a:off x="611560" y="2276872"/>
            <a:ext cx="7211144" cy="3528392"/>
          </a:xfrm>
          <a:prstGeom prst="rect">
            <a:avLst/>
          </a:prstGeom>
        </p:spPr>
        <p:txBody>
          <a:bodyPr vert="horz" lIns="91440" tIns="45720" rIns="91440" bIns="45720" numCol="2" rtlCol="0" anchor="t">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None/>
            </a:pPr>
            <a:r>
              <a:rPr lang="es-MX" sz="2000" dirty="0" smtClean="0">
                <a:solidFill>
                  <a:srgbClr val="760519"/>
                </a:solidFill>
              </a:rPr>
              <a:t>Red </a:t>
            </a:r>
            <a:r>
              <a:rPr lang="es-MX" sz="2000" dirty="0">
                <a:solidFill>
                  <a:srgbClr val="760519"/>
                </a:solidFill>
              </a:rPr>
              <a:t>Creativa</a:t>
            </a:r>
          </a:p>
          <a:p>
            <a:pPr marL="0" indent="0">
              <a:buNone/>
            </a:pPr>
            <a:r>
              <a:rPr lang="es-MX" sz="2000" dirty="0">
                <a:solidFill>
                  <a:srgbClr val="7A7973"/>
                </a:solidFill>
              </a:rPr>
              <a:t>1. Conocimiento</a:t>
            </a:r>
          </a:p>
          <a:p>
            <a:pPr marL="0" indent="0">
              <a:buNone/>
            </a:pPr>
            <a:r>
              <a:rPr lang="es-MX" sz="2000" dirty="0">
                <a:solidFill>
                  <a:srgbClr val="7A7973"/>
                </a:solidFill>
              </a:rPr>
              <a:t>2. Habilidad</a:t>
            </a:r>
          </a:p>
          <a:p>
            <a:pPr marL="0" indent="0">
              <a:buNone/>
            </a:pPr>
            <a:r>
              <a:rPr lang="es-MX" sz="2000" dirty="0">
                <a:solidFill>
                  <a:srgbClr val="7A7973"/>
                </a:solidFill>
              </a:rPr>
              <a:t>3. Relación</a:t>
            </a:r>
          </a:p>
          <a:p>
            <a:pPr marL="0" indent="0">
              <a:buNone/>
            </a:pPr>
            <a:r>
              <a:rPr lang="es-MX" sz="2000" dirty="0">
                <a:solidFill>
                  <a:srgbClr val="7A7973"/>
                </a:solidFill>
              </a:rPr>
              <a:t>4. Solución de problemas</a:t>
            </a:r>
          </a:p>
          <a:p>
            <a:pPr marL="0" indent="0">
              <a:buNone/>
            </a:pPr>
            <a:r>
              <a:rPr lang="es-MX" sz="2000" dirty="0">
                <a:solidFill>
                  <a:srgbClr val="7A7973"/>
                </a:solidFill>
              </a:rPr>
              <a:t>5. Orden mental</a:t>
            </a:r>
          </a:p>
          <a:p>
            <a:pPr marL="0" indent="0">
              <a:buNone/>
            </a:pPr>
            <a:r>
              <a:rPr lang="es-MX" sz="2000" dirty="0">
                <a:solidFill>
                  <a:srgbClr val="7A7973"/>
                </a:solidFill>
              </a:rPr>
              <a:t>6. Tranquilidad</a:t>
            </a:r>
          </a:p>
          <a:p>
            <a:pPr marL="0" indent="0">
              <a:buNone/>
            </a:pPr>
            <a:r>
              <a:rPr lang="es-MX" sz="2000" dirty="0">
                <a:solidFill>
                  <a:srgbClr val="7A7973"/>
                </a:solidFill>
              </a:rPr>
              <a:t>7. Ambiente</a:t>
            </a:r>
          </a:p>
          <a:p>
            <a:pPr marL="0" indent="0">
              <a:buNone/>
            </a:pPr>
            <a:r>
              <a:rPr lang="es-MX" sz="2000" dirty="0">
                <a:solidFill>
                  <a:srgbClr val="7A7973"/>
                </a:solidFill>
              </a:rPr>
              <a:t>8. Paz interior </a:t>
            </a:r>
          </a:p>
          <a:p>
            <a:endParaRPr lang="es-MX" sz="2000" dirty="0" smtClean="0">
              <a:solidFill>
                <a:srgbClr val="7A7973"/>
              </a:solidFill>
            </a:endParaRPr>
          </a:p>
          <a:p>
            <a:pPr marL="0" indent="0">
              <a:buNone/>
            </a:pPr>
            <a:r>
              <a:rPr lang="es-MX" sz="2000" dirty="0" smtClean="0">
                <a:solidFill>
                  <a:srgbClr val="7A7973"/>
                </a:solidFill>
              </a:rPr>
              <a:t>9</a:t>
            </a:r>
            <a:r>
              <a:rPr lang="es-MX" sz="2000" dirty="0">
                <a:solidFill>
                  <a:srgbClr val="7A7973"/>
                </a:solidFill>
              </a:rPr>
              <a:t>. Cultura </a:t>
            </a:r>
          </a:p>
          <a:p>
            <a:pPr marL="0" indent="0">
              <a:buNone/>
            </a:pPr>
            <a:r>
              <a:rPr lang="es-MX" sz="2000" dirty="0">
                <a:solidFill>
                  <a:srgbClr val="7A7973"/>
                </a:solidFill>
              </a:rPr>
              <a:t>10. Innovación</a:t>
            </a:r>
          </a:p>
          <a:p>
            <a:pPr marL="0" indent="0">
              <a:buNone/>
            </a:pPr>
            <a:r>
              <a:rPr lang="es-MX" sz="2000" dirty="0">
                <a:solidFill>
                  <a:srgbClr val="7A7973"/>
                </a:solidFill>
              </a:rPr>
              <a:t>11. Voluntad</a:t>
            </a:r>
          </a:p>
          <a:p>
            <a:pPr marL="0" indent="0">
              <a:buNone/>
            </a:pPr>
            <a:r>
              <a:rPr lang="es-MX" sz="2000" dirty="0">
                <a:solidFill>
                  <a:srgbClr val="7A7973"/>
                </a:solidFill>
              </a:rPr>
              <a:t>12. Percepción</a:t>
            </a:r>
          </a:p>
          <a:p>
            <a:pPr marL="0" indent="0">
              <a:buNone/>
            </a:pPr>
            <a:r>
              <a:rPr lang="es-MX" sz="2000" dirty="0">
                <a:solidFill>
                  <a:srgbClr val="7A7973"/>
                </a:solidFill>
              </a:rPr>
              <a:t>13. Motivación extrínseca</a:t>
            </a:r>
          </a:p>
          <a:p>
            <a:pPr marL="0" indent="0">
              <a:buNone/>
            </a:pPr>
            <a:r>
              <a:rPr lang="es-MX" sz="2000" dirty="0">
                <a:solidFill>
                  <a:srgbClr val="7A7973"/>
                </a:solidFill>
              </a:rPr>
              <a:t>14. Motivación intrínseca</a:t>
            </a:r>
          </a:p>
          <a:p>
            <a:pPr marL="0" indent="0">
              <a:buNone/>
            </a:pPr>
            <a:r>
              <a:rPr lang="es-MX" sz="2000" dirty="0">
                <a:solidFill>
                  <a:srgbClr val="7A7973"/>
                </a:solidFill>
              </a:rPr>
              <a:t>15. Motivación trascendente.</a:t>
            </a:r>
          </a:p>
        </p:txBody>
      </p:sp>
    </p:spTree>
    <p:extLst>
      <p:ext uri="{BB962C8B-B14F-4D97-AF65-F5344CB8AC3E}">
        <p14:creationId xmlns:p14="http://schemas.microsoft.com/office/powerpoint/2010/main" val="2105241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4680519"/>
          </a:xfrm>
        </p:spPr>
        <p:txBody>
          <a:bodyPr anchor="t">
            <a:normAutofit/>
          </a:bodyPr>
          <a:lstStyle/>
          <a:p>
            <a:pPr algn="just">
              <a:spcBef>
                <a:spcPts val="600"/>
              </a:spcBef>
              <a:spcAft>
                <a:spcPts val="600"/>
              </a:spcAft>
              <a:buClr>
                <a:srgbClr val="760519"/>
              </a:buClr>
            </a:pPr>
            <a:r>
              <a:rPr lang="es-MX" sz="2000" dirty="0">
                <a:solidFill>
                  <a:srgbClr val="7A7973"/>
                </a:solidFill>
              </a:rPr>
              <a:t>La Red Creativa está formada por quince variables que incluyen el conocimiento y la habilidad, relacionándolas cuando se considera la solución de los problemas o situaciones que se presentan, requiriéndose un adecuado orden mental, tranquilo, en un ambiente propicio a la creatividad, a la paz interior, cultura e </a:t>
            </a:r>
            <a:r>
              <a:rPr lang="es-MX" sz="2000" dirty="0" smtClean="0">
                <a:solidFill>
                  <a:srgbClr val="7A7973"/>
                </a:solidFill>
              </a:rPr>
              <a:t>innovación con </a:t>
            </a:r>
            <a:r>
              <a:rPr lang="es-MX" sz="2000" dirty="0">
                <a:solidFill>
                  <a:srgbClr val="7A7973"/>
                </a:solidFill>
              </a:rPr>
              <a:t>voluntad definida para la percepción, experimentando la motivación integral.</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Investigación sobre las redes neuronales</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258346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referencia en Redes Neuronales es Alberto Einstein, quien dijo: “Todo es energía y esto es todo lo que hay. Coincida con la frecuencia de la realidad que usted quiere y usted no podrá dejar de obtener esa realidad. No puede ser de otra manera. Esto no es filosofía. Esto es física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conclusión importante es la atención personal y la excelencia en la cadena de valor persona-familia-empresa, con un diseño traje a la medida</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Einstein planteó las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821803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proyecto de la Empresa del siglo XXI requiere de un proceso para garantizar su sustentabilidad, cuidando a la persona, al medio ambiente y siendo rentable.</a:t>
            </a:r>
          </a:p>
          <a:p>
            <a:pPr algn="just">
              <a:spcBef>
                <a:spcPts val="600"/>
              </a:spcBef>
              <a:spcAft>
                <a:spcPts val="600"/>
              </a:spcAft>
              <a:buClr>
                <a:srgbClr val="760519"/>
              </a:buClr>
            </a:pPr>
            <a:r>
              <a:rPr lang="es-MX" sz="2000" dirty="0">
                <a:solidFill>
                  <a:srgbClr val="7A7973"/>
                </a:solidFill>
              </a:rPr>
              <a:t>Nuestra investigación encuentra la cadena de valor siguiente:</a:t>
            </a:r>
          </a:p>
          <a:p>
            <a:pPr marL="0" indent="0">
              <a:spcBef>
                <a:spcPts val="600"/>
              </a:spcBef>
              <a:spcAft>
                <a:spcPts val="600"/>
              </a:spcAft>
              <a:buClr>
                <a:srgbClr val="760519"/>
              </a:buClr>
              <a:buNone/>
            </a:pPr>
            <a:endParaRPr lang="es-MX" sz="2000" b="1" dirty="0"/>
          </a:p>
          <a:p>
            <a:pPr marL="0" indent="0" algn="ctr">
              <a:spcBef>
                <a:spcPts val="600"/>
              </a:spcBef>
              <a:spcAft>
                <a:spcPts val="600"/>
              </a:spcAft>
              <a:buClr>
                <a:srgbClr val="760519"/>
              </a:buClr>
              <a:buNone/>
            </a:pPr>
            <a:r>
              <a:rPr lang="es-MX" sz="2000" dirty="0">
                <a:solidFill>
                  <a:srgbClr val="760519"/>
                </a:solidFill>
              </a:rPr>
              <a:t>Persona-Familia-Empresa</a:t>
            </a:r>
          </a:p>
          <a:p>
            <a:endParaRPr lang="es-MX" dirty="0"/>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Introducción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La decisión de participar en el proyecto de la Empresa del siglo XXI corresponde al director general, que puede ser el fundador de la empresa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alta dirección define los aspectos que quiere considerar en la cadena de valor: persona-familia-empresa</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Alta Dirección</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560087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4392487"/>
          </a:xfrm>
        </p:spPr>
        <p:txBody>
          <a:bodyPr anchor="t">
            <a:normAutofit/>
          </a:bodyPr>
          <a:lstStyle/>
          <a:p>
            <a:pPr algn="just">
              <a:spcBef>
                <a:spcPts val="600"/>
              </a:spcBef>
              <a:spcAft>
                <a:spcPts val="600"/>
              </a:spcAft>
              <a:buClr>
                <a:srgbClr val="760519"/>
              </a:buClr>
            </a:pPr>
            <a:r>
              <a:rPr lang="es-MX" sz="2000" dirty="0">
                <a:solidFill>
                  <a:srgbClr val="7A7973"/>
                </a:solidFill>
              </a:rPr>
              <a:t>Si la alta dirección decide iniciar con la empresa la propuesta es actualizar la planeación estratégica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En el análisis del entorno externo a la empresa se consideran en detalle los riesgos y amenazas, que definen los retos de la sociedad</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empresa es la organización que estudia y resuelve los retos y desafíos de nuestra sociedad. </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empresa del siglo XXI</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535338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7"/>
            <a:ext cx="7355160" cy="432048"/>
          </a:xfrm>
        </p:spPr>
        <p:txBody>
          <a:bodyPr anchor="t">
            <a:normAutofit/>
          </a:bodyPr>
          <a:lstStyle/>
          <a:p>
            <a:pPr marL="0" indent="0">
              <a:spcBef>
                <a:spcPts val="600"/>
              </a:spcBef>
              <a:spcAft>
                <a:spcPts val="600"/>
              </a:spcAft>
              <a:buClr>
                <a:srgbClr val="760519"/>
              </a:buClr>
              <a:buNone/>
            </a:pPr>
            <a:r>
              <a:rPr lang="es-MX" sz="2000" dirty="0">
                <a:solidFill>
                  <a:srgbClr val="7A7973"/>
                </a:solidFill>
              </a:rPr>
              <a:t>Los retos identificados son</a:t>
            </a:r>
            <a:r>
              <a:rPr lang="es-MX" sz="2000" dirty="0" smtClean="0">
                <a:solidFill>
                  <a:srgbClr val="7A7973"/>
                </a:solidFill>
              </a:rPr>
              <a:t>:</a:t>
            </a:r>
            <a:endParaRPr lang="es-MX" sz="20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La empresa del siglo XXI</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
        <p:nvSpPr>
          <p:cNvPr id="7" name="2 Marcador de contenido"/>
          <p:cNvSpPr txBox="1">
            <a:spLocks/>
          </p:cNvSpPr>
          <p:nvPr/>
        </p:nvSpPr>
        <p:spPr>
          <a:xfrm>
            <a:off x="467544" y="1556792"/>
            <a:ext cx="7355160" cy="4104456"/>
          </a:xfrm>
          <a:prstGeom prst="rect">
            <a:avLst/>
          </a:prstGeom>
        </p:spPr>
        <p:txBody>
          <a:bodyPr vert="horz" lIns="91440" tIns="45720" rIns="91440" bIns="45720" numCol="2" rtlCol="0" anchor="t">
            <a:normAutofit lnSpcReduction="10000"/>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a:buClr>
                <a:srgbClr val="760519"/>
              </a:buClr>
            </a:pPr>
            <a:r>
              <a:rPr lang="es-MX" sz="2000" dirty="0">
                <a:solidFill>
                  <a:srgbClr val="7A7973"/>
                </a:solidFill>
              </a:rPr>
              <a:t>1) </a:t>
            </a:r>
            <a:r>
              <a:rPr lang="es-MX" sz="2000" dirty="0" smtClean="0">
                <a:solidFill>
                  <a:srgbClr val="7A7973"/>
                </a:solidFill>
              </a:rPr>
              <a:t>Empleo,</a:t>
            </a:r>
          </a:p>
          <a:p>
            <a:pPr>
              <a:buClr>
                <a:srgbClr val="760519"/>
              </a:buClr>
            </a:pPr>
            <a:r>
              <a:rPr lang="es-MX" sz="2000" dirty="0" smtClean="0">
                <a:solidFill>
                  <a:srgbClr val="7A7973"/>
                </a:solidFill>
              </a:rPr>
              <a:t>2</a:t>
            </a:r>
            <a:r>
              <a:rPr lang="es-MX" sz="2000" dirty="0">
                <a:solidFill>
                  <a:srgbClr val="7A7973"/>
                </a:solidFill>
              </a:rPr>
              <a:t>) Salud </a:t>
            </a:r>
            <a:r>
              <a:rPr lang="es-MX" sz="2000" dirty="0" smtClean="0">
                <a:solidFill>
                  <a:srgbClr val="7A7973"/>
                </a:solidFill>
              </a:rPr>
              <a:t>integral</a:t>
            </a:r>
          </a:p>
          <a:p>
            <a:pPr>
              <a:buClr>
                <a:srgbClr val="760519"/>
              </a:buClr>
            </a:pPr>
            <a:r>
              <a:rPr lang="es-MX" sz="2000" dirty="0" smtClean="0">
                <a:solidFill>
                  <a:srgbClr val="7A7973"/>
                </a:solidFill>
              </a:rPr>
              <a:t>3</a:t>
            </a:r>
            <a:r>
              <a:rPr lang="es-MX" sz="2000" dirty="0">
                <a:solidFill>
                  <a:srgbClr val="7A7973"/>
                </a:solidFill>
              </a:rPr>
              <a:t>) </a:t>
            </a:r>
            <a:r>
              <a:rPr lang="es-MX" sz="2000" dirty="0" smtClean="0">
                <a:solidFill>
                  <a:srgbClr val="7A7973"/>
                </a:solidFill>
              </a:rPr>
              <a:t>Educación</a:t>
            </a:r>
          </a:p>
          <a:p>
            <a:pPr>
              <a:buClr>
                <a:srgbClr val="760519"/>
              </a:buClr>
            </a:pPr>
            <a:r>
              <a:rPr lang="es-MX" sz="2000" dirty="0" smtClean="0">
                <a:solidFill>
                  <a:srgbClr val="7A7973"/>
                </a:solidFill>
              </a:rPr>
              <a:t>4</a:t>
            </a:r>
            <a:r>
              <a:rPr lang="es-MX" sz="2000" dirty="0">
                <a:solidFill>
                  <a:srgbClr val="7A7973"/>
                </a:solidFill>
              </a:rPr>
              <a:t>) </a:t>
            </a:r>
            <a:r>
              <a:rPr lang="es-MX" sz="2000" dirty="0" smtClean="0">
                <a:solidFill>
                  <a:srgbClr val="7A7973"/>
                </a:solidFill>
              </a:rPr>
              <a:t>Corrupción</a:t>
            </a:r>
          </a:p>
          <a:p>
            <a:pPr>
              <a:buClr>
                <a:srgbClr val="760519"/>
              </a:buClr>
            </a:pPr>
            <a:r>
              <a:rPr lang="es-MX" sz="2000" dirty="0" smtClean="0">
                <a:solidFill>
                  <a:srgbClr val="7A7973"/>
                </a:solidFill>
              </a:rPr>
              <a:t>5</a:t>
            </a:r>
            <a:r>
              <a:rPr lang="es-MX" sz="2000" dirty="0">
                <a:solidFill>
                  <a:srgbClr val="7A7973"/>
                </a:solidFill>
              </a:rPr>
              <a:t>) </a:t>
            </a:r>
            <a:r>
              <a:rPr lang="es-MX" sz="2000" dirty="0" smtClean="0">
                <a:solidFill>
                  <a:srgbClr val="7A7973"/>
                </a:solidFill>
              </a:rPr>
              <a:t>Adicciones</a:t>
            </a:r>
          </a:p>
          <a:p>
            <a:pPr>
              <a:buClr>
                <a:srgbClr val="760519"/>
              </a:buClr>
            </a:pPr>
            <a:r>
              <a:rPr lang="es-MX" sz="2000" dirty="0" smtClean="0">
                <a:solidFill>
                  <a:srgbClr val="7A7973"/>
                </a:solidFill>
              </a:rPr>
              <a:t>6</a:t>
            </a:r>
            <a:r>
              <a:rPr lang="es-MX" sz="2000" dirty="0">
                <a:solidFill>
                  <a:srgbClr val="7A7973"/>
                </a:solidFill>
              </a:rPr>
              <a:t>) Niños sanos sin </a:t>
            </a:r>
            <a:r>
              <a:rPr lang="es-MX" sz="2000" dirty="0" smtClean="0">
                <a:solidFill>
                  <a:srgbClr val="7A7973"/>
                </a:solidFill>
              </a:rPr>
              <a:t>cáncer</a:t>
            </a:r>
          </a:p>
          <a:p>
            <a:pPr>
              <a:buClr>
                <a:srgbClr val="760519"/>
              </a:buClr>
            </a:pPr>
            <a:r>
              <a:rPr lang="es-MX" sz="2000" dirty="0" smtClean="0">
                <a:solidFill>
                  <a:srgbClr val="7A7973"/>
                </a:solidFill>
              </a:rPr>
              <a:t>7</a:t>
            </a:r>
            <a:r>
              <a:rPr lang="es-MX" sz="2000" dirty="0">
                <a:solidFill>
                  <a:srgbClr val="7A7973"/>
                </a:solidFill>
              </a:rPr>
              <a:t>) Desarrollo de la </a:t>
            </a:r>
            <a:r>
              <a:rPr lang="es-MX" sz="2000" dirty="0" smtClean="0">
                <a:solidFill>
                  <a:srgbClr val="7A7973"/>
                </a:solidFill>
              </a:rPr>
              <a:t>capacidad</a:t>
            </a:r>
            <a:br>
              <a:rPr lang="es-MX" sz="2000" dirty="0" smtClean="0">
                <a:solidFill>
                  <a:srgbClr val="7A7973"/>
                </a:solidFill>
              </a:rPr>
            </a:br>
            <a:r>
              <a:rPr lang="es-MX" sz="2000" dirty="0" smtClean="0">
                <a:solidFill>
                  <a:srgbClr val="7A7973"/>
                </a:solidFill>
              </a:rPr>
              <a:t>     cerebral</a:t>
            </a:r>
          </a:p>
          <a:p>
            <a:pPr>
              <a:buClr>
                <a:srgbClr val="760519"/>
              </a:buClr>
            </a:pPr>
            <a:r>
              <a:rPr lang="es-MX" sz="2000" dirty="0" smtClean="0">
                <a:solidFill>
                  <a:srgbClr val="7A7973"/>
                </a:solidFill>
              </a:rPr>
              <a:t>8</a:t>
            </a:r>
            <a:r>
              <a:rPr lang="es-MX" sz="2000" dirty="0">
                <a:solidFill>
                  <a:srgbClr val="7A7973"/>
                </a:solidFill>
              </a:rPr>
              <a:t>) Proceso para formar </a:t>
            </a:r>
            <a:r>
              <a:rPr lang="es-MX" sz="2000" dirty="0" smtClean="0">
                <a:solidFill>
                  <a:srgbClr val="7A7973"/>
                </a:solidFill>
              </a:rPr>
              <a:t>líderes</a:t>
            </a:r>
          </a:p>
          <a:p>
            <a:pPr>
              <a:buClr>
                <a:srgbClr val="760519"/>
              </a:buClr>
            </a:pPr>
            <a:r>
              <a:rPr lang="es-MX" sz="2000" dirty="0" smtClean="0">
                <a:solidFill>
                  <a:srgbClr val="7A7973"/>
                </a:solidFill>
              </a:rPr>
              <a:t>9</a:t>
            </a:r>
            <a:r>
              <a:rPr lang="es-MX" sz="2000" dirty="0">
                <a:solidFill>
                  <a:srgbClr val="7A7973"/>
                </a:solidFill>
              </a:rPr>
              <a:t>) Trabajo en equipo de </a:t>
            </a:r>
            <a:r>
              <a:rPr lang="es-MX" sz="2000" dirty="0" smtClean="0">
                <a:solidFill>
                  <a:srgbClr val="7A7973"/>
                </a:solidFill>
              </a:rPr>
              <a:t>líderes</a:t>
            </a:r>
          </a:p>
          <a:p>
            <a:pPr>
              <a:buClr>
                <a:srgbClr val="760519"/>
              </a:buClr>
            </a:pPr>
            <a:r>
              <a:rPr lang="es-MX" sz="2000" dirty="0" smtClean="0">
                <a:solidFill>
                  <a:srgbClr val="7A7973"/>
                </a:solidFill>
              </a:rPr>
              <a:t>10</a:t>
            </a:r>
            <a:r>
              <a:rPr lang="es-MX" sz="2000" dirty="0">
                <a:solidFill>
                  <a:srgbClr val="7A7973"/>
                </a:solidFill>
              </a:rPr>
              <a:t>) </a:t>
            </a:r>
            <a:r>
              <a:rPr lang="es-MX" sz="2000" dirty="0" smtClean="0">
                <a:solidFill>
                  <a:srgbClr val="7A7973"/>
                </a:solidFill>
              </a:rPr>
              <a:t>Hambruna</a:t>
            </a:r>
          </a:p>
          <a:p>
            <a:pPr>
              <a:buClr>
                <a:srgbClr val="760519"/>
              </a:buClr>
            </a:pPr>
            <a:r>
              <a:rPr lang="es-MX" sz="2000" dirty="0" smtClean="0">
                <a:solidFill>
                  <a:srgbClr val="7A7973"/>
                </a:solidFill>
              </a:rPr>
              <a:t>11</a:t>
            </a:r>
            <a:r>
              <a:rPr lang="es-MX" sz="2000" dirty="0">
                <a:solidFill>
                  <a:srgbClr val="7A7973"/>
                </a:solidFill>
              </a:rPr>
              <a:t>) </a:t>
            </a:r>
            <a:r>
              <a:rPr lang="es-MX" sz="2000" dirty="0" smtClean="0">
                <a:solidFill>
                  <a:srgbClr val="7A7973"/>
                </a:solidFill>
              </a:rPr>
              <a:t>Seguridad</a:t>
            </a:r>
          </a:p>
          <a:p>
            <a:pPr>
              <a:buClr>
                <a:srgbClr val="760519"/>
              </a:buClr>
            </a:pPr>
            <a:r>
              <a:rPr lang="es-MX" sz="2000" dirty="0" smtClean="0">
                <a:solidFill>
                  <a:srgbClr val="7A7973"/>
                </a:solidFill>
              </a:rPr>
              <a:t>12</a:t>
            </a:r>
            <a:r>
              <a:rPr lang="es-MX" sz="2000" dirty="0">
                <a:solidFill>
                  <a:srgbClr val="7A7973"/>
                </a:solidFill>
              </a:rPr>
              <a:t>) Mente </a:t>
            </a:r>
            <a:r>
              <a:rPr lang="es-MX" sz="2000" dirty="0" smtClean="0">
                <a:solidFill>
                  <a:srgbClr val="7A7973"/>
                </a:solidFill>
              </a:rPr>
              <a:t>criminal</a:t>
            </a:r>
          </a:p>
          <a:p>
            <a:pPr>
              <a:buClr>
                <a:srgbClr val="760519"/>
              </a:buClr>
            </a:pPr>
            <a:r>
              <a:rPr lang="es-MX" sz="2000" dirty="0" smtClean="0">
                <a:solidFill>
                  <a:srgbClr val="7A7973"/>
                </a:solidFill>
              </a:rPr>
              <a:t>13</a:t>
            </a:r>
            <a:r>
              <a:rPr lang="es-MX" sz="2000" dirty="0">
                <a:solidFill>
                  <a:srgbClr val="7A7973"/>
                </a:solidFill>
              </a:rPr>
              <a:t>) </a:t>
            </a:r>
            <a:r>
              <a:rPr lang="es-MX" sz="2000" dirty="0" smtClean="0">
                <a:solidFill>
                  <a:srgbClr val="7A7973"/>
                </a:solidFill>
              </a:rPr>
              <a:t>Pobreza</a:t>
            </a:r>
          </a:p>
          <a:p>
            <a:pPr>
              <a:buClr>
                <a:srgbClr val="760519"/>
              </a:buClr>
            </a:pPr>
            <a:r>
              <a:rPr lang="es-MX" sz="2000" dirty="0" smtClean="0">
                <a:solidFill>
                  <a:srgbClr val="7A7973"/>
                </a:solidFill>
              </a:rPr>
              <a:t>14</a:t>
            </a:r>
            <a:r>
              <a:rPr lang="es-MX" sz="2000" dirty="0">
                <a:solidFill>
                  <a:srgbClr val="7A7973"/>
                </a:solidFill>
              </a:rPr>
              <a:t>) </a:t>
            </a:r>
            <a:r>
              <a:rPr lang="es-MX" sz="2000" dirty="0" smtClean="0">
                <a:solidFill>
                  <a:srgbClr val="7A7973"/>
                </a:solidFill>
              </a:rPr>
              <a:t>Cáncer</a:t>
            </a:r>
          </a:p>
          <a:p>
            <a:pPr>
              <a:buClr>
                <a:srgbClr val="760519"/>
              </a:buClr>
            </a:pPr>
            <a:r>
              <a:rPr lang="es-MX" sz="2000" dirty="0" smtClean="0">
                <a:solidFill>
                  <a:srgbClr val="7A7973"/>
                </a:solidFill>
              </a:rPr>
              <a:t>15</a:t>
            </a:r>
            <a:r>
              <a:rPr lang="es-MX" sz="2000" dirty="0">
                <a:solidFill>
                  <a:srgbClr val="7A7973"/>
                </a:solidFill>
              </a:rPr>
              <a:t>) Violencia: Robo, Asalto</a:t>
            </a:r>
            <a:r>
              <a:rPr lang="es-MX" sz="2000" dirty="0" smtClean="0">
                <a:solidFill>
                  <a:srgbClr val="7A7973"/>
                </a:solidFill>
              </a:rPr>
              <a:t>,</a:t>
            </a:r>
            <a:br>
              <a:rPr lang="es-MX" sz="2000" dirty="0" smtClean="0">
                <a:solidFill>
                  <a:srgbClr val="7A7973"/>
                </a:solidFill>
              </a:rPr>
            </a:br>
            <a:r>
              <a:rPr lang="es-MX" sz="2000" dirty="0" smtClean="0">
                <a:solidFill>
                  <a:srgbClr val="7A7973"/>
                </a:solidFill>
              </a:rPr>
              <a:t>       Secuestro</a:t>
            </a:r>
            <a:endParaRPr lang="es-MX" sz="2000" dirty="0">
              <a:solidFill>
                <a:srgbClr val="7A7973"/>
              </a:solidFill>
            </a:endParaRPr>
          </a:p>
          <a:p>
            <a:pPr>
              <a:buClr>
                <a:srgbClr val="760519"/>
              </a:buClr>
            </a:pPr>
            <a:r>
              <a:rPr lang="es-MX" sz="2000" dirty="0">
                <a:solidFill>
                  <a:srgbClr val="7A7973"/>
                </a:solidFill>
              </a:rPr>
              <a:t>16) Persona </a:t>
            </a:r>
            <a:r>
              <a:rPr lang="es-MX" sz="2000" dirty="0" smtClean="0">
                <a:solidFill>
                  <a:srgbClr val="7A7973"/>
                </a:solidFill>
              </a:rPr>
              <a:t>sustentable</a:t>
            </a:r>
          </a:p>
          <a:p>
            <a:pPr>
              <a:buClr>
                <a:srgbClr val="760519"/>
              </a:buClr>
            </a:pPr>
            <a:r>
              <a:rPr lang="es-MX" sz="2000" dirty="0" smtClean="0">
                <a:solidFill>
                  <a:srgbClr val="7A7973"/>
                </a:solidFill>
              </a:rPr>
              <a:t>17</a:t>
            </a:r>
            <a:r>
              <a:rPr lang="es-MX" sz="2000" dirty="0">
                <a:solidFill>
                  <a:srgbClr val="7A7973"/>
                </a:solidFill>
              </a:rPr>
              <a:t>) Familia </a:t>
            </a:r>
            <a:r>
              <a:rPr lang="es-MX" sz="2000" dirty="0" smtClean="0">
                <a:solidFill>
                  <a:srgbClr val="7A7973"/>
                </a:solidFill>
              </a:rPr>
              <a:t>sustentable</a:t>
            </a:r>
          </a:p>
          <a:p>
            <a:pPr>
              <a:buClr>
                <a:srgbClr val="760519"/>
              </a:buClr>
            </a:pPr>
            <a:r>
              <a:rPr lang="es-MX" sz="2000" dirty="0" smtClean="0">
                <a:solidFill>
                  <a:srgbClr val="7A7973"/>
                </a:solidFill>
              </a:rPr>
              <a:t>18</a:t>
            </a:r>
            <a:r>
              <a:rPr lang="es-MX" sz="2000" dirty="0">
                <a:solidFill>
                  <a:srgbClr val="7A7973"/>
                </a:solidFill>
              </a:rPr>
              <a:t>) Empresa </a:t>
            </a:r>
            <a:r>
              <a:rPr lang="es-MX" sz="2000" dirty="0" smtClean="0">
                <a:solidFill>
                  <a:srgbClr val="7A7973"/>
                </a:solidFill>
              </a:rPr>
              <a:t>sustentable</a:t>
            </a:r>
          </a:p>
          <a:p>
            <a:pPr>
              <a:buClr>
                <a:srgbClr val="760519"/>
              </a:buClr>
            </a:pPr>
            <a:r>
              <a:rPr lang="es-MX" sz="2000" dirty="0" smtClean="0">
                <a:solidFill>
                  <a:srgbClr val="7A7973"/>
                </a:solidFill>
              </a:rPr>
              <a:t>19</a:t>
            </a:r>
            <a:r>
              <a:rPr lang="es-MX" sz="2000" dirty="0">
                <a:solidFill>
                  <a:srgbClr val="7A7973"/>
                </a:solidFill>
              </a:rPr>
              <a:t>) País </a:t>
            </a:r>
            <a:r>
              <a:rPr lang="es-MX" sz="2000" dirty="0" smtClean="0">
                <a:solidFill>
                  <a:srgbClr val="7A7973"/>
                </a:solidFill>
              </a:rPr>
              <a:t>sustentable</a:t>
            </a:r>
          </a:p>
          <a:p>
            <a:pPr>
              <a:buClr>
                <a:srgbClr val="760519"/>
              </a:buClr>
            </a:pPr>
            <a:r>
              <a:rPr lang="es-MX" sz="2000" dirty="0" smtClean="0">
                <a:solidFill>
                  <a:srgbClr val="7A7973"/>
                </a:solidFill>
              </a:rPr>
              <a:t>20</a:t>
            </a:r>
            <a:r>
              <a:rPr lang="es-MX" sz="2000" dirty="0">
                <a:solidFill>
                  <a:srgbClr val="7A7973"/>
                </a:solidFill>
              </a:rPr>
              <a:t>) Mundo </a:t>
            </a:r>
            <a:r>
              <a:rPr lang="es-MX" sz="2000" dirty="0" smtClean="0">
                <a:solidFill>
                  <a:srgbClr val="7A7973"/>
                </a:solidFill>
              </a:rPr>
              <a:t>sustentable</a:t>
            </a:r>
          </a:p>
          <a:p>
            <a:pPr>
              <a:buClr>
                <a:srgbClr val="760519"/>
              </a:buClr>
            </a:pPr>
            <a:r>
              <a:rPr lang="es-MX" sz="2000" dirty="0" smtClean="0">
                <a:solidFill>
                  <a:srgbClr val="7A7973"/>
                </a:solidFill>
              </a:rPr>
              <a:t>21</a:t>
            </a:r>
            <a:r>
              <a:rPr lang="es-MX" sz="2000" dirty="0">
                <a:solidFill>
                  <a:srgbClr val="7A7973"/>
                </a:solidFill>
              </a:rPr>
              <a:t>) Quiero ser persona </a:t>
            </a:r>
            <a:r>
              <a:rPr lang="es-MX" sz="2000" dirty="0" smtClean="0">
                <a:solidFill>
                  <a:srgbClr val="7A7973"/>
                </a:solidFill>
              </a:rPr>
              <a:t/>
            </a:r>
            <a:br>
              <a:rPr lang="es-MX" sz="2000" dirty="0" smtClean="0">
                <a:solidFill>
                  <a:srgbClr val="7A7973"/>
                </a:solidFill>
              </a:rPr>
            </a:br>
            <a:r>
              <a:rPr lang="es-MX" sz="2000" dirty="0" smtClean="0">
                <a:solidFill>
                  <a:srgbClr val="7A7973"/>
                </a:solidFill>
              </a:rPr>
              <a:t>       sustentable </a:t>
            </a:r>
            <a:r>
              <a:rPr lang="es-MX" sz="2000" dirty="0">
                <a:solidFill>
                  <a:srgbClr val="7A7973"/>
                </a:solidFill>
              </a:rPr>
              <a:t>y competitiva.</a:t>
            </a:r>
          </a:p>
        </p:txBody>
      </p:sp>
    </p:spTree>
    <p:extLst>
      <p:ext uri="{BB962C8B-B14F-4D97-AF65-F5344CB8AC3E}">
        <p14:creationId xmlns:p14="http://schemas.microsoft.com/office/powerpoint/2010/main" val="3297105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s-MX" sz="2000" dirty="0">
                <a:solidFill>
                  <a:srgbClr val="7A7973"/>
                </a:solidFill>
              </a:rPr>
              <a:t>El proceso de planeación estratégica permite definir los objetivos, incluyendo la solución de algunos retos de la sociedad</a:t>
            </a:r>
            <a:r>
              <a:rPr lang="es-MX" sz="2000" dirty="0" smtClean="0">
                <a:solidFill>
                  <a:srgbClr val="7A7973"/>
                </a:solidFill>
              </a:rPr>
              <a:t>.</a:t>
            </a:r>
          </a:p>
          <a:p>
            <a:pPr>
              <a:spcBef>
                <a:spcPts val="600"/>
              </a:spcBef>
              <a:spcAft>
                <a:spcPts val="600"/>
              </a:spcAft>
              <a:buClr>
                <a:srgbClr val="760519"/>
              </a:buClr>
            </a:pPr>
            <a:r>
              <a:rPr lang="es-MX" sz="2000" dirty="0">
                <a:solidFill>
                  <a:srgbClr val="7A7973"/>
                </a:solidFill>
              </a:rPr>
              <a:t>En este proceso se considera también el tema del líder del siglo XXI, que puede tratarse antes que actualizar la planeación estratégica de la empresa</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a:solidFill>
                  <a:srgbClr val="760519"/>
                </a:solidFill>
                <a:latin typeface="Calibri Light" pitchFamily="34" charset="0"/>
              </a:rPr>
              <a:t>La empresa del siglo XXI</a:t>
            </a: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632904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El tema del líder y cómo formar al líder del siglo XXI es fundamental para el estudio y solución de los retos y desafíos de la sociedad</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 investigación se ha presentado de manera resumida en el libro: El Líder, cómo formar al líder del siglo XXI, Editorial Trillas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Se presenta un nuevo paradigma de seis etapas para formal al líderes, partiendo de la realidad-lo que es-, y son las siguientes</a:t>
            </a:r>
            <a:r>
              <a:rPr lang="es-MX" sz="2000" dirty="0" smtClean="0">
                <a:solidFill>
                  <a:srgbClr val="7A7973"/>
                </a:solidFill>
              </a:rPr>
              <a:t>:</a:t>
            </a:r>
          </a:p>
          <a:p>
            <a:pPr marL="0" indent="0" algn="just">
              <a:spcBef>
                <a:spcPts val="600"/>
              </a:spcBef>
              <a:spcAft>
                <a:spcPts val="600"/>
              </a:spcAft>
              <a:buClr>
                <a:srgbClr val="760519"/>
              </a:buClr>
              <a:buNone/>
            </a:pPr>
            <a:r>
              <a:rPr lang="es-MX" sz="2000" dirty="0" smtClean="0">
                <a:solidFill>
                  <a:srgbClr val="7A7973"/>
                </a:solidFill>
              </a:rPr>
              <a:t>   Percepción-Diagnóstico-Decisión-Visión-Motivación-Acción</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Tenemos disponibles 165 Unidades Taller Curso, UTP, para trabajar el desarrollo intelectual de la persona interesada.</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El líder del siglo XXI</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169395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solidFill>
                  <a:srgbClr val="7A7973"/>
                </a:solidFill>
              </a:rPr>
              <a:t>En cualquier alternativa de la cadena de valor, empezando con le empresa y luego la persona, o empezando con la persona y siguiendo con la empresa, la familia es la célula social por excelencia</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Su importancia es vital para las personas que empezando en la infancia crecen para ser ciudadanos responsables y formar familias sanas</a:t>
            </a:r>
            <a:r>
              <a:rPr lang="es-MX" sz="2000" dirty="0" smtClean="0">
                <a:solidFill>
                  <a:srgbClr val="7A7973"/>
                </a:solidFill>
              </a:rPr>
              <a:t>.</a:t>
            </a:r>
          </a:p>
          <a:p>
            <a:pPr algn="just">
              <a:spcBef>
                <a:spcPts val="600"/>
              </a:spcBef>
              <a:spcAft>
                <a:spcPts val="600"/>
              </a:spcAft>
              <a:buClr>
                <a:srgbClr val="760519"/>
              </a:buClr>
            </a:pPr>
            <a:r>
              <a:rPr lang="es-MX" sz="2000" dirty="0">
                <a:solidFill>
                  <a:srgbClr val="7A7973"/>
                </a:solidFill>
              </a:rPr>
              <a:t>Las familias sanas construyen las sociedades y los países sanos. Las redes neuronales familiares son definitivas en la formación de la persona, empezando desde su nacimiento</a:t>
            </a:r>
            <a:r>
              <a:rPr lang="es-MX" sz="2000" dirty="0" smtClean="0">
                <a:solidFill>
                  <a:srgbClr val="7A7973"/>
                </a:solidFill>
              </a:rPr>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La familia del siglo XXI</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93940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s-MX" sz="2000" dirty="0"/>
              <a:t>Las redes neuronales es una investigación que permite plantear un nuevo paradigma, estableciendo un postulado</a:t>
            </a:r>
            <a:r>
              <a:rPr lang="es-MX" sz="2000" dirty="0" smtClean="0"/>
              <a:t>:</a:t>
            </a:r>
          </a:p>
          <a:p>
            <a:pPr marL="0" indent="0" algn="just">
              <a:spcBef>
                <a:spcPts val="600"/>
              </a:spcBef>
              <a:spcAft>
                <a:spcPts val="600"/>
              </a:spcAft>
              <a:buClr>
                <a:srgbClr val="760519"/>
              </a:buClr>
              <a:buNone/>
            </a:pPr>
            <a:endParaRPr lang="es-MX" sz="2000" dirty="0" smtClean="0"/>
          </a:p>
          <a:p>
            <a:pPr marL="0" indent="0" algn="ctr">
              <a:spcBef>
                <a:spcPts val="600"/>
              </a:spcBef>
              <a:spcAft>
                <a:spcPts val="600"/>
              </a:spcAft>
              <a:buClr>
                <a:srgbClr val="760519"/>
              </a:buClr>
              <a:buNone/>
            </a:pPr>
            <a:r>
              <a:rPr lang="es-MX" sz="2000" dirty="0">
                <a:solidFill>
                  <a:srgbClr val="760519"/>
                </a:solidFill>
              </a:rPr>
              <a:t>Si las Redes Neuronales están bien, TODO está bien</a:t>
            </a:r>
            <a:r>
              <a:rPr lang="es-MX" sz="2000" dirty="0" smtClean="0">
                <a:solidFill>
                  <a:srgbClr val="760519"/>
                </a:solidFill>
              </a:rPr>
              <a:t>.</a:t>
            </a:r>
          </a:p>
          <a:p>
            <a:pPr marL="0" indent="0" algn="ctr">
              <a:spcBef>
                <a:spcPts val="600"/>
              </a:spcBef>
              <a:spcAft>
                <a:spcPts val="600"/>
              </a:spcAft>
              <a:buClr>
                <a:srgbClr val="760519"/>
              </a:buClr>
              <a:buNone/>
            </a:pPr>
            <a:endParaRPr lang="es-MX" sz="2000" b="1" dirty="0" smtClean="0"/>
          </a:p>
          <a:p>
            <a:pPr algn="just">
              <a:spcBef>
                <a:spcPts val="600"/>
              </a:spcBef>
              <a:spcAft>
                <a:spcPts val="600"/>
              </a:spcAft>
              <a:buClr>
                <a:srgbClr val="760519"/>
              </a:buClr>
            </a:pPr>
            <a:r>
              <a:rPr lang="es-MX" sz="2000" dirty="0"/>
              <a:t>El ser humano está formado por espíritu, mente y cuerpo, y cualquier desequilibrio o malestar indica el desequilibrio eléctrico de alguna o algunas redes neuronales. Por lo tanto, la evaluación es muy importante ya que dichas redes dirigen y controlan el funcionamiento del ser humano</a:t>
            </a:r>
            <a:r>
              <a:rPr lang="es-MX" sz="2000" dirty="0" smtClean="0"/>
              <a:t>.</a:t>
            </a:r>
          </a:p>
        </p:txBody>
      </p:sp>
      <p:sp>
        <p:nvSpPr>
          <p:cNvPr id="2" name="1 Título"/>
          <p:cNvSpPr>
            <a:spLocks noGrp="1"/>
          </p:cNvSpPr>
          <p:nvPr>
            <p:ph type="title"/>
          </p:nvPr>
        </p:nvSpPr>
        <p:spPr>
          <a:xfrm>
            <a:off x="395536" y="332656"/>
            <a:ext cx="7300664" cy="648072"/>
          </a:xfrm>
        </p:spPr>
        <p:txBody>
          <a:bodyPr/>
          <a:lstStyle/>
          <a:p>
            <a:pPr algn="l"/>
            <a:r>
              <a:rPr lang="es-MX" dirty="0" smtClean="0">
                <a:solidFill>
                  <a:srgbClr val="760519"/>
                </a:solidFill>
                <a:latin typeface="Calibri Light" pitchFamily="34" charset="0"/>
              </a:rPr>
              <a:t>Un nuevo paradigma: las redes neuronales</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120337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221</TotalTime>
  <Words>962</Words>
  <Application>Microsoft Office PowerPoint</Application>
  <PresentationFormat>Presentación en pantalla (4:3)</PresentationFormat>
  <Paragraphs>119</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Compuesto</vt:lpstr>
      <vt:lpstr>Manual del Proceso La Empresa del Siglo XXI</vt:lpstr>
      <vt:lpstr>Introducción</vt:lpstr>
      <vt:lpstr>Alta Dirección</vt:lpstr>
      <vt:lpstr>La empresa del siglo XXI</vt:lpstr>
      <vt:lpstr>La empresa del siglo XXI</vt:lpstr>
      <vt:lpstr>La empresa del siglo XXI</vt:lpstr>
      <vt:lpstr>El líder del siglo XXI</vt:lpstr>
      <vt:lpstr>La familia del siglo XXI</vt:lpstr>
      <vt:lpstr>Un nuevo paradigma: las redes neuronales</vt:lpstr>
      <vt:lpstr>Un nuevo paradigma: las redes neuronales</vt:lpstr>
      <vt:lpstr>Investigación sobre las redes neuronales</vt:lpstr>
      <vt:lpstr>Investigación sobre las redes neuronales</vt:lpstr>
      <vt:lpstr>Investigación sobre las redes neuronales</vt:lpstr>
      <vt:lpstr>Investigación sobre las redes neuronales</vt:lpstr>
      <vt:lpstr>Investigación sobre las redes neuronales</vt:lpstr>
      <vt:lpstr>Einstein planteó las redes neuronales</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20</cp:revision>
  <dcterms:created xsi:type="dcterms:W3CDTF">2017-08-01T22:30:02Z</dcterms:created>
  <dcterms:modified xsi:type="dcterms:W3CDTF">2017-08-10T18:24:40Z</dcterms:modified>
</cp:coreProperties>
</file>