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973"/>
    <a:srgbClr val="760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052"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a:xfrm>
            <a:off x="3581400" y="6296248"/>
            <a:ext cx="2820987" cy="152400"/>
          </a:xfrm>
        </p:spPr>
        <p:txBody>
          <a:bodyPr/>
          <a:lstStyle/>
          <a:p>
            <a:endParaRPr lang="es-MX"/>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FE41C934-846D-48C2-8907-B91E0FD08C08}" type="datetimeFigureOut">
              <a:rPr lang="es-MX" smtClean="0"/>
              <a:t>11/08/2017</a:t>
            </a:fld>
            <a:endParaRPr lang="es-MX"/>
          </a:p>
        </p:txBody>
      </p:sp>
      <p:sp>
        <p:nvSpPr>
          <p:cNvPr id="11" name="Slide Number Placeholder 10"/>
          <p:cNvSpPr>
            <a:spLocks noGrp="1"/>
          </p:cNvSpPr>
          <p:nvPr>
            <p:ph type="sldNum" sz="quarter" idx="11"/>
          </p:nvPr>
        </p:nvSpPr>
        <p:spPr/>
        <p:txBody>
          <a:bodyPr/>
          <a:lstStyle/>
          <a:p>
            <a:fld id="{0C32B51C-66B4-47B7-BB44-1FBF272ABCC7}" type="slidenum">
              <a:rPr lang="es-MX" smtClean="0"/>
              <a:t>‹Nº›</a:t>
            </a:fld>
            <a:endParaRPr lang="es-MX"/>
          </a:p>
        </p:txBody>
      </p:sp>
      <p:sp>
        <p:nvSpPr>
          <p:cNvPr id="12" name="Footer Placeholder 11"/>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E41C934-846D-48C2-8907-B91E0FD08C08}" type="datetimeFigureOut">
              <a:rPr lang="es-MX" smtClean="0"/>
              <a:t>11/08/2017</a:t>
            </a:fld>
            <a:endParaRPr lang="es-MX"/>
          </a:p>
        </p:txBody>
      </p:sp>
      <p:sp>
        <p:nvSpPr>
          <p:cNvPr id="13" name="Slide Number Placeholder 12"/>
          <p:cNvSpPr>
            <a:spLocks noGrp="1"/>
          </p:cNvSpPr>
          <p:nvPr>
            <p:ph type="sldNum" sz="quarter" idx="11"/>
          </p:nvPr>
        </p:nvSpPr>
        <p:spPr>
          <a:xfrm>
            <a:off x="4116388" y="6400800"/>
            <a:ext cx="533400" cy="152400"/>
          </a:xfrm>
        </p:spPr>
        <p:txBody>
          <a:bodyPr/>
          <a:lstStyle/>
          <a:p>
            <a:fld id="{0C32B51C-66B4-47B7-BB44-1FBF272ABCC7}" type="slidenum">
              <a:rPr lang="es-MX" smtClean="0"/>
              <a:t>‹Nº›</a:t>
            </a:fld>
            <a:endParaRPr lang="es-MX"/>
          </a:p>
        </p:txBody>
      </p:sp>
      <p:sp>
        <p:nvSpPr>
          <p:cNvPr id="14" name="Footer Placeholder 13"/>
          <p:cNvSpPr>
            <a:spLocks noGrp="1"/>
          </p:cNvSpPr>
          <p:nvPr>
            <p:ph type="ftr" sz="quarter" idx="12"/>
          </p:nvPr>
        </p:nvSpPr>
        <p:spPr>
          <a:xfrm>
            <a:off x="838200" y="6296248"/>
            <a:ext cx="2820987" cy="152400"/>
          </a:xfrm>
        </p:spPr>
        <p:txBody>
          <a:bodyPr/>
          <a:lstStyle/>
          <a:p>
            <a:endParaRPr lang="es-MX"/>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FE41C934-846D-48C2-8907-B91E0FD08C08}" type="datetimeFigureOut">
              <a:rPr lang="es-MX" smtClean="0"/>
              <a:t>11/08/2017</a:t>
            </a:fld>
            <a:endParaRPr lang="es-MX"/>
          </a:p>
        </p:txBody>
      </p:sp>
      <p:sp>
        <p:nvSpPr>
          <p:cNvPr id="13" name="Slide Number Placeholder 12"/>
          <p:cNvSpPr>
            <a:spLocks noGrp="1"/>
          </p:cNvSpPr>
          <p:nvPr>
            <p:ph type="sldNum" sz="quarter" idx="11"/>
          </p:nvPr>
        </p:nvSpPr>
        <p:spPr/>
        <p:txBody>
          <a:bodyPr/>
          <a:lstStyle/>
          <a:p>
            <a:fld id="{0C32B51C-66B4-47B7-BB44-1FBF272ABCC7}" type="slidenum">
              <a:rPr lang="es-MX" smtClean="0"/>
              <a:t>‹Nº›</a:t>
            </a:fld>
            <a:endParaRPr lang="es-MX"/>
          </a:p>
        </p:txBody>
      </p:sp>
      <p:sp>
        <p:nvSpPr>
          <p:cNvPr id="14" name="Footer Placeholder 13"/>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FE41C934-846D-48C2-8907-B91E0FD08C08}" type="datetimeFigureOut">
              <a:rPr lang="es-MX" smtClean="0"/>
              <a:t>11/08/2017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6" name="Footer Placeholder 15"/>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FE41C934-846D-48C2-8907-B91E0FD08C08}" type="datetimeFigureOut">
              <a:rPr lang="es-MX" smtClean="0"/>
              <a:t>11/08/2017</a:t>
            </a:fld>
            <a:endParaRPr lang="es-MX"/>
          </a:p>
        </p:txBody>
      </p:sp>
      <p:sp>
        <p:nvSpPr>
          <p:cNvPr id="10" name="Slide Number Placeholder 9"/>
          <p:cNvSpPr>
            <a:spLocks noGrp="1"/>
          </p:cNvSpPr>
          <p:nvPr>
            <p:ph type="sldNum" sz="quarter" idx="11"/>
          </p:nvPr>
        </p:nvSpPr>
        <p:spPr/>
        <p:txBody>
          <a:bodyPr/>
          <a:lstStyle/>
          <a:p>
            <a:fld id="{0C32B51C-66B4-47B7-BB44-1FBF272ABCC7}" type="slidenum">
              <a:rPr lang="es-MX" smtClean="0"/>
              <a:t>‹Nº›</a:t>
            </a:fld>
            <a:endParaRPr lang="es-MX"/>
          </a:p>
        </p:txBody>
      </p:sp>
      <p:sp>
        <p:nvSpPr>
          <p:cNvPr id="11" name="Footer Placeholder 10"/>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E41C934-846D-48C2-8907-B91E0FD08C08}" type="datetimeFigureOut">
              <a:rPr lang="es-MX" smtClean="0"/>
              <a:t>11/08/2017</a:t>
            </a:fld>
            <a:endParaRPr lang="es-MX"/>
          </a:p>
        </p:txBody>
      </p:sp>
      <p:sp>
        <p:nvSpPr>
          <p:cNvPr id="9" name="Slide Number Placeholder 8"/>
          <p:cNvSpPr>
            <a:spLocks noGrp="1"/>
          </p:cNvSpPr>
          <p:nvPr>
            <p:ph type="sldNum" sz="quarter" idx="11"/>
          </p:nvPr>
        </p:nvSpPr>
        <p:spPr/>
        <p:txBody>
          <a:bodyPr/>
          <a:lstStyle/>
          <a:p>
            <a:fld id="{0C32B51C-66B4-47B7-BB44-1FBF272ABCC7}"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FE41C934-846D-48C2-8907-B91E0FD08C08}" type="datetimeFigureOut">
              <a:rPr lang="es-MX" smtClean="0"/>
              <a:t>11/08/2017</a:t>
            </a:fld>
            <a:endParaRPr lang="es-MX"/>
          </a:p>
        </p:txBody>
      </p:sp>
      <p:sp>
        <p:nvSpPr>
          <p:cNvPr id="16" name="Slide Number Placeholder 15"/>
          <p:cNvSpPr>
            <a:spLocks noGrp="1"/>
          </p:cNvSpPr>
          <p:nvPr>
            <p:ph type="sldNum" sz="quarter" idx="11"/>
          </p:nvPr>
        </p:nvSpPr>
        <p:spPr/>
        <p:txBody>
          <a:bodyPr/>
          <a:lstStyle/>
          <a:p>
            <a:fld id="{0C32B51C-66B4-47B7-BB44-1FBF272ABCC7}" type="slidenum">
              <a:rPr lang="es-MX" smtClean="0"/>
              <a:t>‹Nº›</a:t>
            </a:fld>
            <a:endParaRPr lang="es-MX"/>
          </a:p>
        </p:txBody>
      </p:sp>
      <p:sp>
        <p:nvSpPr>
          <p:cNvPr id="17" name="Footer Placeholder 16"/>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FE41C934-846D-48C2-8907-B91E0FD08C08}" type="datetimeFigureOut">
              <a:rPr lang="es-MX" smtClean="0"/>
              <a:t>11/08/2017</a:t>
            </a:fld>
            <a:endParaRPr lang="es-MX"/>
          </a:p>
        </p:txBody>
      </p:sp>
      <p:sp>
        <p:nvSpPr>
          <p:cNvPr id="17" name="Slide Number Placeholder 16"/>
          <p:cNvSpPr>
            <a:spLocks noGrp="1"/>
          </p:cNvSpPr>
          <p:nvPr>
            <p:ph type="sldNum" sz="quarter" idx="11"/>
          </p:nvPr>
        </p:nvSpPr>
        <p:spPr/>
        <p:txBody>
          <a:bodyPr/>
          <a:lstStyle/>
          <a:p>
            <a:fld id="{0C32B51C-66B4-47B7-BB44-1FBF272ABCC7}" type="slidenum">
              <a:rPr lang="es-MX" smtClean="0"/>
              <a:t>‹Nº›</a:t>
            </a:fld>
            <a:endParaRPr lang="es-MX"/>
          </a:p>
        </p:txBody>
      </p:sp>
      <p:sp>
        <p:nvSpPr>
          <p:cNvPr id="18" name="Footer Placeholder 17"/>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C32B51C-66B4-47B7-BB44-1FBF272ABCC7}" type="slidenum">
              <a:rPr lang="es-MX" smtClean="0"/>
              <a:t>‹Nº›</a:t>
            </a:fld>
            <a:endParaRPr lang="es-MX"/>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E41C934-846D-48C2-8907-B91E0FD08C08}" type="datetimeFigureOut">
              <a:rPr lang="es-MX" smtClean="0"/>
              <a:t>11/08/2017</a:t>
            </a:fld>
            <a:endParaRPr lang="es-MX"/>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MX"/>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40470"/>
          <a:stretch/>
        </p:blipFill>
        <p:spPr>
          <a:xfrm rot="10800000">
            <a:off x="0" y="0"/>
            <a:ext cx="6804248" cy="6858000"/>
          </a:xfrm>
          <a:prstGeom prst="rect">
            <a:avLst/>
          </a:prstGeom>
        </p:spPr>
      </p:pic>
      <p:sp>
        <p:nvSpPr>
          <p:cNvPr id="3" name="2 Subtítulo"/>
          <p:cNvSpPr>
            <a:spLocks noGrp="1"/>
          </p:cNvSpPr>
          <p:nvPr>
            <p:ph type="subTitle" idx="1"/>
          </p:nvPr>
        </p:nvSpPr>
        <p:spPr>
          <a:xfrm>
            <a:off x="1587624" y="3429000"/>
            <a:ext cx="4856584" cy="550912"/>
          </a:xfrm>
        </p:spPr>
        <p:txBody>
          <a:bodyPr>
            <a:normAutofit/>
          </a:bodyPr>
          <a:lstStyle/>
          <a:p>
            <a:r>
              <a:rPr lang="pt-BR" sz="2400" dirty="0" smtClean="0">
                <a:solidFill>
                  <a:srgbClr val="7A7973"/>
                </a:solidFill>
                <a:latin typeface="Calibri Light" pitchFamily="34" charset="0"/>
              </a:rPr>
              <a:t>Por </a:t>
            </a:r>
            <a:r>
              <a:rPr lang="pt-BR" sz="2400" dirty="0" err="1" smtClean="0">
                <a:solidFill>
                  <a:srgbClr val="7A7973"/>
                </a:solidFill>
                <a:latin typeface="Calibri Light" pitchFamily="34" charset="0"/>
              </a:rPr>
              <a:t>el</a:t>
            </a:r>
            <a:r>
              <a:rPr lang="pt-BR" sz="2400" dirty="0" smtClean="0">
                <a:solidFill>
                  <a:srgbClr val="7A7973"/>
                </a:solidFill>
                <a:latin typeface="Calibri Light" pitchFamily="34" charset="0"/>
              </a:rPr>
              <a:t> Dr. Rodolfo </a:t>
            </a:r>
            <a:r>
              <a:rPr lang="pt-BR" sz="2400" dirty="0" err="1" smtClean="0">
                <a:solidFill>
                  <a:srgbClr val="7A7973"/>
                </a:solidFill>
                <a:latin typeface="Calibri Light" pitchFamily="34" charset="0"/>
              </a:rPr>
              <a:t>Luthe</a:t>
            </a:r>
            <a:r>
              <a:rPr lang="pt-BR" sz="2400" dirty="0" smtClean="0">
                <a:solidFill>
                  <a:srgbClr val="7A7973"/>
                </a:solidFill>
                <a:latin typeface="Calibri Light" pitchFamily="34" charset="0"/>
              </a:rPr>
              <a:t>, </a:t>
            </a:r>
            <a:r>
              <a:rPr lang="pt-BR" sz="2400" dirty="0" err="1" smtClean="0">
                <a:solidFill>
                  <a:srgbClr val="7A7973"/>
                </a:solidFill>
                <a:latin typeface="Calibri Light" pitchFamily="34" charset="0"/>
              </a:rPr>
              <a:t>Ph</a:t>
            </a:r>
            <a:r>
              <a:rPr lang="pt-BR" sz="2400" dirty="0" smtClean="0">
                <a:solidFill>
                  <a:srgbClr val="7A7973"/>
                </a:solidFill>
                <a:latin typeface="Calibri Light" pitchFamily="34" charset="0"/>
              </a:rPr>
              <a:t>. D.</a:t>
            </a:r>
            <a:endParaRPr lang="es-MX" sz="2400" dirty="0">
              <a:solidFill>
                <a:srgbClr val="7A7973"/>
              </a:solidFill>
              <a:latin typeface="Calibri Light" pitchFamily="34" charset="0"/>
            </a:endParaRPr>
          </a:p>
        </p:txBody>
      </p:sp>
      <p:sp>
        <p:nvSpPr>
          <p:cNvPr id="2" name="1 Título"/>
          <p:cNvSpPr>
            <a:spLocks noGrp="1"/>
          </p:cNvSpPr>
          <p:nvPr>
            <p:ph type="title"/>
          </p:nvPr>
        </p:nvSpPr>
        <p:spPr>
          <a:xfrm>
            <a:off x="467544" y="2132856"/>
            <a:ext cx="5933256" cy="1232520"/>
          </a:xfrm>
        </p:spPr>
        <p:txBody>
          <a:bodyPr>
            <a:normAutofit fontScale="90000"/>
          </a:bodyPr>
          <a:lstStyle/>
          <a:p>
            <a:r>
              <a:rPr lang="es-MX" sz="3600" dirty="0" smtClean="0">
                <a:solidFill>
                  <a:srgbClr val="760519"/>
                </a:solidFill>
                <a:latin typeface="Calibri Light" pitchFamily="34" charset="0"/>
              </a:rPr>
              <a:t>Solución a la pobreza, violencia, educación, salud y otros retos</a:t>
            </a:r>
            <a:endParaRPr lang="es-MX" sz="36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0"/>
            <a:ext cx="2376264" cy="6858000"/>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352841"/>
            <a:ext cx="2407901" cy="1203951"/>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4856" y="394031"/>
            <a:ext cx="4023368" cy="762002"/>
          </a:xfrm>
          <a:prstGeom prst="rect">
            <a:avLst/>
          </a:prstGeom>
        </p:spPr>
      </p:pic>
    </p:spTree>
    <p:extLst>
      <p:ext uri="{BB962C8B-B14F-4D97-AF65-F5344CB8AC3E}">
        <p14:creationId xmlns:p14="http://schemas.microsoft.com/office/powerpoint/2010/main" val="413305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067128" cy="1152128"/>
          </a:xfrm>
        </p:spPr>
        <p:txBody>
          <a:bodyPr anchor="t">
            <a:normAutofit/>
          </a:bodyPr>
          <a:lstStyle/>
          <a:p>
            <a:pPr algn="just">
              <a:spcBef>
                <a:spcPts val="600"/>
              </a:spcBef>
              <a:spcAft>
                <a:spcPts val="600"/>
              </a:spcAft>
              <a:buClr>
                <a:srgbClr val="760519"/>
              </a:buClr>
            </a:pPr>
            <a:r>
              <a:rPr lang="es-MX" sz="2000" dirty="0">
                <a:solidFill>
                  <a:srgbClr val="7A7973"/>
                </a:solidFill>
              </a:rPr>
              <a:t>La aspiración de todo ser humano es la de participar en un país sustentable, que cuide a la persona, al medio ambiente y sea rentable.</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Todos queremos vivir en un país sustentable</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t="9358" b="6144"/>
          <a:stretch/>
        </p:blipFill>
        <p:spPr>
          <a:xfrm>
            <a:off x="611560" y="2348880"/>
            <a:ext cx="6895342" cy="3272851"/>
          </a:xfrm>
          <a:prstGeom prst="rect">
            <a:avLst/>
          </a:prstGeom>
        </p:spPr>
      </p:pic>
    </p:spTree>
    <p:extLst>
      <p:ext uri="{BB962C8B-B14F-4D97-AF65-F5344CB8AC3E}">
        <p14:creationId xmlns:p14="http://schemas.microsoft.com/office/powerpoint/2010/main" val="2841020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484784"/>
            <a:ext cx="4330824" cy="1944216"/>
          </a:xfrm>
        </p:spPr>
        <p:txBody>
          <a:bodyPr anchor="t">
            <a:normAutofit/>
          </a:bodyPr>
          <a:lstStyle/>
          <a:p>
            <a:pPr algn="just">
              <a:spcBef>
                <a:spcPts val="600"/>
              </a:spcBef>
              <a:spcAft>
                <a:spcPts val="600"/>
              </a:spcAft>
              <a:buClr>
                <a:srgbClr val="760519"/>
              </a:buClr>
            </a:pPr>
            <a:r>
              <a:rPr lang="es-MX" sz="2000" dirty="0">
                <a:solidFill>
                  <a:srgbClr val="7A7973"/>
                </a:solidFill>
              </a:rPr>
              <a:t>La única manera de vivir en un país sustentable es si todas sus organizaciones son sustentables, especialmente las empresas generadoras de riqueza.</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normAutofit fontScale="90000"/>
          </a:bodyPr>
          <a:lstStyle/>
          <a:p>
            <a:pPr algn="l"/>
            <a:r>
              <a:rPr lang="es-MX" dirty="0" smtClean="0">
                <a:solidFill>
                  <a:srgbClr val="760519"/>
                </a:solidFill>
                <a:latin typeface="Calibri Light" pitchFamily="34" charset="0"/>
              </a:rPr>
              <a:t>El país es sustentable sólo si las empresas son sustentables</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l="27400" r="25199"/>
          <a:stretch/>
        </p:blipFill>
        <p:spPr>
          <a:xfrm>
            <a:off x="5004048" y="1412776"/>
            <a:ext cx="3189767" cy="4473948"/>
          </a:xfrm>
          <a:prstGeom prst="rect">
            <a:avLst/>
          </a:prstGeom>
        </p:spPr>
      </p:pic>
    </p:spTree>
    <p:extLst>
      <p:ext uri="{BB962C8B-B14F-4D97-AF65-F5344CB8AC3E}">
        <p14:creationId xmlns:p14="http://schemas.microsoft.com/office/powerpoint/2010/main" val="1889819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96752"/>
            <a:ext cx="4330824" cy="4392488"/>
          </a:xfrm>
        </p:spPr>
        <p:txBody>
          <a:bodyPr anchor="t">
            <a:normAutofit/>
          </a:bodyPr>
          <a:lstStyle/>
          <a:p>
            <a:pPr algn="just">
              <a:spcBef>
                <a:spcPts val="600"/>
              </a:spcBef>
              <a:spcAft>
                <a:spcPts val="600"/>
              </a:spcAft>
              <a:buClr>
                <a:srgbClr val="760519"/>
              </a:buClr>
            </a:pPr>
            <a:r>
              <a:rPr lang="es-MX" sz="2000" dirty="0">
                <a:solidFill>
                  <a:srgbClr val="7A7973"/>
                </a:solidFill>
              </a:rPr>
              <a:t>La pobreza, violencia, educación, salud y otros retos, de una dimensión mundial, </a:t>
            </a:r>
            <a:r>
              <a:rPr lang="es-MX" sz="2000" dirty="0">
                <a:solidFill>
                  <a:srgbClr val="760519"/>
                </a:solidFill>
              </a:rPr>
              <a:t>tienen solución</a:t>
            </a:r>
            <a:r>
              <a:rPr lang="es-MX" sz="2000" dirty="0">
                <a:solidFill>
                  <a:srgbClr val="7A7973"/>
                </a:solidFill>
              </a:rPr>
              <a:t>. La solución la proporcionan las empresas dirigidas por líderes que se distinguen por su responsabilidad social</a:t>
            </a:r>
            <a:r>
              <a:rPr lang="es-MX" sz="2000" dirty="0" smtClean="0">
                <a:solidFill>
                  <a:srgbClr val="7A7973"/>
                </a:solidFill>
              </a:rPr>
              <a:t>.</a:t>
            </a: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Todos los retos de la sociedad tienen solución</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6840" y="1772816"/>
            <a:ext cx="4608512" cy="3071142"/>
          </a:xfrm>
          <a:prstGeom prst="rect">
            <a:avLst/>
          </a:prstGeom>
        </p:spPr>
      </p:pic>
    </p:spTree>
    <p:extLst>
      <p:ext uri="{BB962C8B-B14F-4D97-AF65-F5344CB8AC3E}">
        <p14:creationId xmlns:p14="http://schemas.microsoft.com/office/powerpoint/2010/main" val="1460406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412777"/>
            <a:ext cx="7355160" cy="792088"/>
          </a:xfrm>
        </p:spPr>
        <p:txBody>
          <a:bodyPr anchor="t">
            <a:normAutofit/>
          </a:bodyPr>
          <a:lstStyle/>
          <a:p>
            <a:pPr>
              <a:spcBef>
                <a:spcPts val="600"/>
              </a:spcBef>
              <a:spcAft>
                <a:spcPts val="600"/>
              </a:spcAft>
              <a:buClr>
                <a:srgbClr val="760519"/>
              </a:buClr>
            </a:pPr>
            <a:r>
              <a:rPr lang="es-MX" sz="2000" dirty="0">
                <a:solidFill>
                  <a:srgbClr val="7A7973"/>
                </a:solidFill>
              </a:rPr>
              <a:t>La solución está en los líderes de empresa que tienen un pensamiento: </a:t>
            </a:r>
            <a:r>
              <a:rPr lang="es-MX" sz="2000" dirty="0">
                <a:solidFill>
                  <a:srgbClr val="760519"/>
                </a:solidFill>
              </a:rPr>
              <a:t>Esto no lo quiero en mi país</a:t>
            </a:r>
            <a:r>
              <a:rPr lang="es-MX" sz="2000" dirty="0">
                <a:solidFill>
                  <a:srgbClr val="7A7973"/>
                </a:solidFill>
              </a:rPr>
              <a:t>.</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normAutofit fontScale="90000"/>
          </a:bodyPr>
          <a:lstStyle/>
          <a:p>
            <a:pPr algn="l"/>
            <a:r>
              <a:rPr lang="es-MX" dirty="0" smtClean="0">
                <a:solidFill>
                  <a:srgbClr val="760519"/>
                </a:solidFill>
                <a:latin typeface="Calibri Light" pitchFamily="34" charset="0"/>
              </a:rPr>
              <a:t>La solución la proporciona el líder de empresa responsable socialmente</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400" y="2719974"/>
            <a:ext cx="7910024" cy="2725250"/>
          </a:xfrm>
          <a:prstGeom prst="rect">
            <a:avLst/>
          </a:prstGeom>
        </p:spPr>
      </p:pic>
    </p:spTree>
    <p:extLst>
      <p:ext uri="{BB962C8B-B14F-4D97-AF65-F5344CB8AC3E}">
        <p14:creationId xmlns:p14="http://schemas.microsoft.com/office/powerpoint/2010/main" val="1991555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96752"/>
            <a:ext cx="3682752" cy="1800200"/>
          </a:xfrm>
        </p:spPr>
        <p:txBody>
          <a:bodyPr anchor="t">
            <a:normAutofit lnSpcReduction="10000"/>
          </a:bodyPr>
          <a:lstStyle/>
          <a:p>
            <a:pPr algn="just">
              <a:spcBef>
                <a:spcPts val="600"/>
              </a:spcBef>
              <a:spcAft>
                <a:spcPts val="600"/>
              </a:spcAft>
              <a:buClr>
                <a:srgbClr val="760519"/>
              </a:buClr>
            </a:pPr>
            <a:r>
              <a:rPr lang="es-MX" sz="2000" dirty="0">
                <a:solidFill>
                  <a:srgbClr val="7A7973"/>
                </a:solidFill>
              </a:rPr>
              <a:t>Estos son los líderes que se necesitan en el proyecto: </a:t>
            </a:r>
            <a:r>
              <a:rPr lang="es-MX" sz="2000" dirty="0">
                <a:solidFill>
                  <a:srgbClr val="760519"/>
                </a:solidFill>
              </a:rPr>
              <a:t>La Empresa del siglo XXI</a:t>
            </a:r>
            <a:r>
              <a:rPr lang="es-MX" sz="2000" dirty="0">
                <a:solidFill>
                  <a:srgbClr val="7A7973"/>
                </a:solidFill>
              </a:rPr>
              <a:t>, que es un nuevo paradigma desarrollado </a:t>
            </a:r>
            <a:r>
              <a:rPr lang="es-MX" sz="2000" dirty="0" smtClean="0">
                <a:solidFill>
                  <a:srgbClr val="7A7973"/>
                </a:solidFill>
              </a:rPr>
              <a:t>por </a:t>
            </a:r>
            <a:r>
              <a:rPr lang="es-MX" sz="2000" dirty="0">
                <a:solidFill>
                  <a:srgbClr val="7A7973"/>
                </a:solidFill>
              </a:rPr>
              <a:t>la Fundación Consejo de Sabiduría.</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lstStyle/>
          <a:p>
            <a:pPr algn="l"/>
            <a:r>
              <a:rPr lang="es-MX" dirty="0" smtClean="0">
                <a:solidFill>
                  <a:srgbClr val="760519"/>
                </a:solidFill>
                <a:latin typeface="Calibri Light" pitchFamily="34" charset="0"/>
              </a:rPr>
              <a:t>El nuevo paradigma es la Empresa del Siglo XXI</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5016" y="1322064"/>
            <a:ext cx="3901440" cy="2538984"/>
          </a:xfrm>
          <a:prstGeom prst="rect">
            <a:avLst/>
          </a:prstGeom>
        </p:spPr>
      </p:pic>
    </p:spTree>
    <p:extLst>
      <p:ext uri="{BB962C8B-B14F-4D97-AF65-F5344CB8AC3E}">
        <p14:creationId xmlns:p14="http://schemas.microsoft.com/office/powerpoint/2010/main" val="2055162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412777"/>
            <a:ext cx="7355160" cy="1080119"/>
          </a:xfrm>
        </p:spPr>
        <p:txBody>
          <a:bodyPr anchor="t">
            <a:normAutofit/>
          </a:bodyPr>
          <a:lstStyle/>
          <a:p>
            <a:pPr algn="just">
              <a:spcBef>
                <a:spcPts val="600"/>
              </a:spcBef>
              <a:spcAft>
                <a:spcPts val="600"/>
              </a:spcAft>
              <a:buClr>
                <a:srgbClr val="760519"/>
              </a:buClr>
            </a:pPr>
            <a:r>
              <a:rPr lang="es-MX" sz="2000" dirty="0">
                <a:solidFill>
                  <a:srgbClr val="7A7973"/>
                </a:solidFill>
              </a:rPr>
              <a:t>La violencia en las calles y parques plantea una situación triste de dos niños, en EUA, que quieren jugar y se meten a un automóvil que tiene el motor funcionando, muriendo intoxicados los dos.</a:t>
            </a:r>
            <a:endParaRPr lang="es-MX" dirty="0">
              <a:solidFill>
                <a:srgbClr val="7A7973"/>
              </a:solidFill>
            </a:endParaRPr>
          </a:p>
        </p:txBody>
      </p:sp>
      <p:sp>
        <p:nvSpPr>
          <p:cNvPr id="2" name="1 Título"/>
          <p:cNvSpPr>
            <a:spLocks noGrp="1"/>
          </p:cNvSpPr>
          <p:nvPr>
            <p:ph type="title"/>
          </p:nvPr>
        </p:nvSpPr>
        <p:spPr>
          <a:xfrm>
            <a:off x="395536" y="332656"/>
            <a:ext cx="7632848" cy="648072"/>
          </a:xfrm>
        </p:spPr>
        <p:txBody>
          <a:bodyPr>
            <a:normAutofit fontScale="90000"/>
          </a:bodyPr>
          <a:lstStyle/>
          <a:p>
            <a:pPr algn="l"/>
            <a:r>
              <a:rPr lang="es-MX" dirty="0" smtClean="0">
                <a:solidFill>
                  <a:srgbClr val="760519"/>
                </a:solidFill>
                <a:latin typeface="Calibri Light" pitchFamily="34" charset="0"/>
              </a:rPr>
              <a:t>Un líder de empresa genera un nuevo paradigma</a:t>
            </a:r>
            <a:br>
              <a:rPr lang="es-MX" dirty="0" smtClean="0">
                <a:solidFill>
                  <a:srgbClr val="760519"/>
                </a:solidFill>
                <a:latin typeface="Calibri Light" pitchFamily="34" charset="0"/>
              </a:rPr>
            </a:br>
            <a:r>
              <a:rPr lang="es-MX" dirty="0" smtClean="0">
                <a:solidFill>
                  <a:srgbClr val="760519"/>
                </a:solidFill>
                <a:latin typeface="Calibri Light" pitchFamily="34" charset="0"/>
              </a:rPr>
              <a:t>en parques infantiles</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3208" y="2801428"/>
            <a:ext cx="3720960" cy="2787812"/>
          </a:xfrm>
          <a:prstGeom prst="rect">
            <a:avLst/>
          </a:prstGeom>
        </p:spPr>
      </p:pic>
    </p:spTree>
    <p:extLst>
      <p:ext uri="{BB962C8B-B14F-4D97-AF65-F5344CB8AC3E}">
        <p14:creationId xmlns:p14="http://schemas.microsoft.com/office/powerpoint/2010/main" val="114269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7"/>
            <a:ext cx="7355160" cy="1584176"/>
          </a:xfrm>
        </p:spPr>
        <p:txBody>
          <a:bodyPr anchor="t">
            <a:normAutofit/>
          </a:bodyPr>
          <a:lstStyle/>
          <a:p>
            <a:pPr algn="just">
              <a:spcBef>
                <a:spcPts val="600"/>
              </a:spcBef>
              <a:spcAft>
                <a:spcPts val="600"/>
              </a:spcAft>
              <a:buClr>
                <a:srgbClr val="760519"/>
              </a:buClr>
            </a:pPr>
            <a:r>
              <a:rPr lang="es-MX" sz="2000" dirty="0">
                <a:solidFill>
                  <a:srgbClr val="7A7973"/>
                </a:solidFill>
              </a:rPr>
              <a:t>Un líder de empresa, </a:t>
            </a:r>
            <a:r>
              <a:rPr lang="es-MX" sz="2000" dirty="0" err="1">
                <a:solidFill>
                  <a:srgbClr val="7A7973"/>
                </a:solidFill>
              </a:rPr>
              <a:t>Darell</a:t>
            </a:r>
            <a:r>
              <a:rPr lang="es-MX" sz="2000" dirty="0">
                <a:solidFill>
                  <a:srgbClr val="7A7973"/>
                </a:solidFill>
              </a:rPr>
              <a:t> </a:t>
            </a:r>
            <a:r>
              <a:rPr lang="es-MX" sz="2000" dirty="0" err="1">
                <a:solidFill>
                  <a:srgbClr val="7A7973"/>
                </a:solidFill>
              </a:rPr>
              <a:t>Hammond</a:t>
            </a:r>
            <a:r>
              <a:rPr lang="es-MX" sz="2000" dirty="0">
                <a:solidFill>
                  <a:srgbClr val="7A7973"/>
                </a:solidFill>
              </a:rPr>
              <a:t>, con gran responsabilidad social decide que esto no lo quiere en su país. Sabe que la empresa resuelve mejor esta situación que el gobierno con parques que son basureros, para drogadictos.</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normAutofit fontScale="90000"/>
          </a:bodyPr>
          <a:lstStyle/>
          <a:p>
            <a:pPr algn="l"/>
            <a:r>
              <a:rPr lang="es-MX" dirty="0" smtClean="0">
                <a:solidFill>
                  <a:srgbClr val="760519"/>
                </a:solidFill>
                <a:latin typeface="Calibri Light" pitchFamily="34" charset="0"/>
              </a:rPr>
              <a:t>Un líder de empresa concluye: Esto no lo quiero en mi país</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cstate="print">
            <a:extLst>
              <a:ext uri="{28A0092B-C50C-407E-A947-70E740481C1C}">
                <a14:useLocalDpi xmlns:a14="http://schemas.microsoft.com/office/drawing/2010/main" val="0"/>
              </a:ext>
            </a:extLst>
          </a:blip>
          <a:srcRect t="13225" b="17010"/>
          <a:stretch/>
        </p:blipFill>
        <p:spPr>
          <a:xfrm>
            <a:off x="768584" y="2498651"/>
            <a:ext cx="7043776" cy="3274828"/>
          </a:xfrm>
          <a:prstGeom prst="rect">
            <a:avLst/>
          </a:prstGeom>
        </p:spPr>
      </p:pic>
    </p:spTree>
    <p:extLst>
      <p:ext uri="{BB962C8B-B14F-4D97-AF65-F5344CB8AC3E}">
        <p14:creationId xmlns:p14="http://schemas.microsoft.com/office/powerpoint/2010/main" val="1985657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276416"/>
            <a:ext cx="3394720" cy="4168808"/>
          </a:xfrm>
        </p:spPr>
        <p:txBody>
          <a:bodyPr anchor="t">
            <a:normAutofit/>
          </a:bodyPr>
          <a:lstStyle/>
          <a:p>
            <a:pPr algn="just">
              <a:spcBef>
                <a:spcPts val="600"/>
              </a:spcBef>
              <a:spcAft>
                <a:spcPts val="600"/>
              </a:spcAft>
              <a:buClr>
                <a:srgbClr val="760519"/>
              </a:buClr>
            </a:pPr>
            <a:r>
              <a:rPr lang="es-MX" sz="2000" dirty="0">
                <a:solidFill>
                  <a:srgbClr val="7A7973"/>
                </a:solidFill>
              </a:rPr>
              <a:t>Como líder de empresa </a:t>
            </a:r>
            <a:r>
              <a:rPr lang="es-MX" sz="2000" dirty="0" err="1">
                <a:solidFill>
                  <a:srgbClr val="7A7973"/>
                </a:solidFill>
              </a:rPr>
              <a:t>Darell</a:t>
            </a:r>
            <a:r>
              <a:rPr lang="es-MX" sz="2000" dirty="0">
                <a:solidFill>
                  <a:srgbClr val="7A7973"/>
                </a:solidFill>
              </a:rPr>
              <a:t> </a:t>
            </a:r>
            <a:r>
              <a:rPr lang="es-MX" sz="2000" dirty="0" err="1">
                <a:solidFill>
                  <a:srgbClr val="7A7973"/>
                </a:solidFill>
              </a:rPr>
              <a:t>Hammond</a:t>
            </a:r>
            <a:r>
              <a:rPr lang="es-MX" sz="2000" dirty="0">
                <a:solidFill>
                  <a:srgbClr val="7A7973"/>
                </a:solidFill>
              </a:rPr>
              <a:t> tiene la habilidad para trabajar en equipo organizando a otros empresarios, organizaciones, gobierno, familias y sociedad en general. En 25 años abarca, </a:t>
            </a:r>
            <a:r>
              <a:rPr lang="es-MX" sz="2000" dirty="0" smtClean="0">
                <a:solidFill>
                  <a:srgbClr val="7A7973"/>
                </a:solidFill>
              </a:rPr>
              <a:t>prácticamente, </a:t>
            </a:r>
            <a:r>
              <a:rPr lang="es-MX" sz="2000" dirty="0">
                <a:solidFill>
                  <a:srgbClr val="7A7973"/>
                </a:solidFill>
              </a:rPr>
              <a:t>a todo su país.</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normAutofit fontScale="90000"/>
          </a:bodyPr>
          <a:lstStyle/>
          <a:p>
            <a:pPr algn="l"/>
            <a:r>
              <a:rPr lang="es-MX" dirty="0" smtClean="0">
                <a:solidFill>
                  <a:srgbClr val="760519"/>
                </a:solidFill>
                <a:latin typeface="Calibri Light" pitchFamily="34" charset="0"/>
              </a:rPr>
              <a:t>Un líder de empresa construye</a:t>
            </a:r>
            <a:br>
              <a:rPr lang="es-MX" dirty="0" smtClean="0">
                <a:solidFill>
                  <a:srgbClr val="760519"/>
                </a:solidFill>
                <a:latin typeface="Calibri Light" pitchFamily="34" charset="0"/>
              </a:rPr>
            </a:br>
            <a:r>
              <a:rPr lang="es-MX" dirty="0" smtClean="0">
                <a:solidFill>
                  <a:srgbClr val="760519"/>
                </a:solidFill>
                <a:latin typeface="Calibri Light" pitchFamily="34" charset="0"/>
              </a:rPr>
              <a:t>los nuevos parques infantiles</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cstate="print">
            <a:extLst>
              <a:ext uri="{28A0092B-C50C-407E-A947-70E740481C1C}">
                <a14:useLocalDpi xmlns:a14="http://schemas.microsoft.com/office/drawing/2010/main" val="0"/>
              </a:ext>
            </a:extLst>
          </a:blip>
          <a:srcRect l="2081" r="27723"/>
          <a:stretch/>
        </p:blipFill>
        <p:spPr>
          <a:xfrm>
            <a:off x="4104167" y="1348424"/>
            <a:ext cx="4391247" cy="4168808"/>
          </a:xfrm>
          <a:prstGeom prst="rect">
            <a:avLst/>
          </a:prstGeom>
        </p:spPr>
      </p:pic>
    </p:spTree>
    <p:extLst>
      <p:ext uri="{BB962C8B-B14F-4D97-AF65-F5344CB8AC3E}">
        <p14:creationId xmlns:p14="http://schemas.microsoft.com/office/powerpoint/2010/main" val="2987861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96752"/>
            <a:ext cx="3887048" cy="2736304"/>
          </a:xfrm>
        </p:spPr>
        <p:txBody>
          <a:bodyPr anchor="t">
            <a:normAutofit/>
          </a:bodyPr>
          <a:lstStyle/>
          <a:p>
            <a:pPr algn="just">
              <a:spcBef>
                <a:spcPts val="600"/>
              </a:spcBef>
              <a:spcAft>
                <a:spcPts val="600"/>
              </a:spcAft>
              <a:buClr>
                <a:srgbClr val="760519"/>
              </a:buClr>
            </a:pPr>
            <a:r>
              <a:rPr lang="es-MX" sz="2000" dirty="0">
                <a:solidFill>
                  <a:srgbClr val="7A7973"/>
                </a:solidFill>
              </a:rPr>
              <a:t>Su conclusión, después de 25 años es: </a:t>
            </a:r>
            <a:r>
              <a:rPr lang="es-MX" sz="2000" dirty="0">
                <a:solidFill>
                  <a:srgbClr val="760519"/>
                </a:solidFill>
              </a:rPr>
              <a:t>Si las mamás supieran de lo que son capaces todos los problemas se resolverían</a:t>
            </a:r>
            <a:r>
              <a:rPr lang="es-MX" sz="2000" dirty="0">
                <a:solidFill>
                  <a:srgbClr val="7A7973"/>
                </a:solidFill>
              </a:rPr>
              <a:t>.</a:t>
            </a:r>
            <a:r>
              <a:rPr lang="es-MX" sz="2000" b="1" dirty="0">
                <a:solidFill>
                  <a:srgbClr val="7A7973"/>
                </a:solidFill>
              </a:rPr>
              <a:t> </a:t>
            </a:r>
            <a:r>
              <a:rPr lang="es-MX" sz="2000" dirty="0">
                <a:solidFill>
                  <a:srgbClr val="7A7973"/>
                </a:solidFill>
              </a:rPr>
              <a:t>La solución se puede desarrollar en cualquier parte del mundo, con empresarios con esta responsabilidad social.</a:t>
            </a:r>
            <a:endParaRPr lang="es-MX" dirty="0">
              <a:solidFill>
                <a:srgbClr val="7A7973"/>
              </a:solidFill>
            </a:endParaRPr>
          </a:p>
        </p:txBody>
      </p:sp>
      <p:sp>
        <p:nvSpPr>
          <p:cNvPr id="2" name="1 Título"/>
          <p:cNvSpPr>
            <a:spLocks noGrp="1"/>
          </p:cNvSpPr>
          <p:nvPr>
            <p:ph type="title"/>
          </p:nvPr>
        </p:nvSpPr>
        <p:spPr>
          <a:xfrm>
            <a:off x="395536" y="332656"/>
            <a:ext cx="7830052" cy="648072"/>
          </a:xfrm>
        </p:spPr>
        <p:txBody>
          <a:bodyPr>
            <a:normAutofit/>
          </a:bodyPr>
          <a:lstStyle/>
          <a:p>
            <a:pPr algn="l"/>
            <a:r>
              <a:rPr lang="es-MX" dirty="0" smtClean="0">
                <a:solidFill>
                  <a:srgbClr val="760519"/>
                </a:solidFill>
                <a:latin typeface="Calibri Light" pitchFamily="34" charset="0"/>
              </a:rPr>
              <a:t>El éxito de los parques infantiles se debe a las mamás</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l="9702" r="24006"/>
          <a:stretch/>
        </p:blipFill>
        <p:spPr>
          <a:xfrm>
            <a:off x="4644008" y="1196752"/>
            <a:ext cx="3581580" cy="3600400"/>
          </a:xfrm>
          <a:prstGeom prst="rect">
            <a:avLst/>
          </a:prstGeom>
        </p:spPr>
      </p:pic>
    </p:spTree>
    <p:extLst>
      <p:ext uri="{BB962C8B-B14F-4D97-AF65-F5344CB8AC3E}">
        <p14:creationId xmlns:p14="http://schemas.microsoft.com/office/powerpoint/2010/main" val="478532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412776"/>
            <a:ext cx="7067128" cy="4759423"/>
          </a:xfrm>
        </p:spPr>
        <p:txBody>
          <a:bodyPr anchor="t">
            <a:normAutofit/>
          </a:bodyPr>
          <a:lstStyle/>
          <a:p>
            <a:pPr algn="just">
              <a:spcBef>
                <a:spcPts val="600"/>
              </a:spcBef>
              <a:spcAft>
                <a:spcPts val="600"/>
              </a:spcAft>
              <a:buClr>
                <a:srgbClr val="760519"/>
              </a:buClr>
            </a:pPr>
            <a:r>
              <a:rPr lang="es-MX" sz="2000" dirty="0">
                <a:solidFill>
                  <a:srgbClr val="7A7973"/>
                </a:solidFill>
              </a:rPr>
              <a:t>El tema del Congreso es: Queremos vivir en un país de primer mundo, con calidad de vida digna para todos.</a:t>
            </a:r>
            <a:endParaRPr lang="es-MX" dirty="0">
              <a:solidFill>
                <a:srgbClr val="7A7973"/>
              </a:solidFill>
            </a:endParaRPr>
          </a:p>
        </p:txBody>
      </p:sp>
      <p:sp>
        <p:nvSpPr>
          <p:cNvPr id="2" name="1 Título"/>
          <p:cNvSpPr>
            <a:spLocks noGrp="1"/>
          </p:cNvSpPr>
          <p:nvPr>
            <p:ph type="title"/>
          </p:nvPr>
        </p:nvSpPr>
        <p:spPr>
          <a:xfrm>
            <a:off x="395536" y="332656"/>
            <a:ext cx="7300664" cy="648072"/>
          </a:xfrm>
        </p:spPr>
        <p:txBody>
          <a:bodyPr>
            <a:normAutofit fontScale="90000"/>
          </a:bodyPr>
          <a:lstStyle/>
          <a:p>
            <a:pPr algn="l"/>
            <a:r>
              <a:rPr lang="es-MX" dirty="0" smtClean="0">
                <a:solidFill>
                  <a:srgbClr val="760519"/>
                </a:solidFill>
                <a:latin typeface="Calibri Light" pitchFamily="34" charset="0"/>
              </a:rPr>
              <a:t>Las soluciones son el tema del Primer Congreso Internacional</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8947" y="3140968"/>
            <a:ext cx="5890602" cy="1115644"/>
          </a:xfrm>
          <a:prstGeom prst="rect">
            <a:avLst/>
          </a:prstGeom>
        </p:spPr>
      </p:pic>
    </p:spTree>
    <p:extLst>
      <p:ext uri="{BB962C8B-B14F-4D97-AF65-F5344CB8AC3E}">
        <p14:creationId xmlns:p14="http://schemas.microsoft.com/office/powerpoint/2010/main" val="3696877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271</TotalTime>
  <Words>439</Words>
  <Application>Microsoft Office PowerPoint</Application>
  <PresentationFormat>Presentación en pantalla (4:3)</PresentationFormat>
  <Paragraphs>22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Compuesto</vt:lpstr>
      <vt:lpstr>Solución a la pobreza, violencia, educación, salud y otros retos</vt:lpstr>
      <vt:lpstr>Todos los retos de la sociedad tienen solución</vt:lpstr>
      <vt:lpstr>La solución la proporciona el líder de empresa responsable socialmente</vt:lpstr>
      <vt:lpstr>El nuevo paradigma es la Empresa del Siglo XXI</vt:lpstr>
      <vt:lpstr>Un líder de empresa genera un nuevo paradigma en parques infantiles</vt:lpstr>
      <vt:lpstr>Un líder de empresa concluye: Esto no lo quiero en mi país</vt:lpstr>
      <vt:lpstr>Un líder de empresa construye los nuevos parques infantiles</vt:lpstr>
      <vt:lpstr>El éxito de los parques infantiles se debe a las mamás</vt:lpstr>
      <vt:lpstr>Las soluciones son el tema del Primer Congreso Internacional</vt:lpstr>
      <vt:lpstr>Todos queremos vivir en un país sustentable</vt:lpstr>
      <vt:lpstr>El país es sustentable sólo si las empresas son sustentables</vt:lpstr>
    </vt:vector>
  </TitlesOfParts>
  <Company>SQM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investigación y el futuro de la humanidad</dc:title>
  <dc:creator>Diego Reyes</dc:creator>
  <cp:lastModifiedBy>Diego Reyes</cp:lastModifiedBy>
  <cp:revision>16</cp:revision>
  <dcterms:created xsi:type="dcterms:W3CDTF">2017-08-01T22:30:02Z</dcterms:created>
  <dcterms:modified xsi:type="dcterms:W3CDTF">2017-08-11T16:26:25Z</dcterms:modified>
</cp:coreProperties>
</file>