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973"/>
    <a:srgbClr val="760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52"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smtClean="0"/>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FE41C934-846D-48C2-8907-B91E0FD08C08}" type="datetimeFigureOut">
              <a:rPr lang="es-MX" smtClean="0"/>
              <a:t>08/08/2017</a:t>
            </a:fld>
            <a:endParaRPr lang="es-MX"/>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a:xfrm>
            <a:off x="3581400" y="6296248"/>
            <a:ext cx="2820987" cy="152400"/>
          </a:xfrm>
        </p:spPr>
        <p:txBody>
          <a:bodyPr/>
          <a:lstStyle/>
          <a:p>
            <a:endParaRPr lang="es-MX"/>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E41C934-846D-48C2-8907-B91E0FD08C08}" type="datetimeFigureOut">
              <a:rPr lang="es-MX" smtClean="0"/>
              <a:t>08/08/2017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Date Placeholder 12"/>
          <p:cNvSpPr>
            <a:spLocks noGrp="1"/>
          </p:cNvSpPr>
          <p:nvPr>
            <p:ph type="dt" sz="half" idx="10"/>
          </p:nvPr>
        </p:nvSpPr>
        <p:spPr/>
        <p:txBody>
          <a:bodyPr/>
          <a:lstStyle/>
          <a:p>
            <a:fld id="{FE41C934-846D-48C2-8907-B91E0FD08C08}" type="datetimeFigureOut">
              <a:rPr lang="es-MX" smtClean="0"/>
              <a:t>08/08/2017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5" name="Footer Placeholder 14"/>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
        <p:nvSpPr>
          <p:cNvPr id="10" name="Date Placeholder 9"/>
          <p:cNvSpPr>
            <a:spLocks noGrp="1"/>
          </p:cNvSpPr>
          <p:nvPr>
            <p:ph type="dt" sz="half" idx="10"/>
          </p:nvPr>
        </p:nvSpPr>
        <p:spPr/>
        <p:txBody>
          <a:bodyPr/>
          <a:lstStyle/>
          <a:p>
            <a:fld id="{FE41C934-846D-48C2-8907-B91E0FD08C08}" type="datetimeFigureOut">
              <a:rPr lang="es-MX" smtClean="0"/>
              <a:t>08/08/2017</a:t>
            </a:fld>
            <a:endParaRPr lang="es-MX"/>
          </a:p>
        </p:txBody>
      </p:sp>
      <p:sp>
        <p:nvSpPr>
          <p:cNvPr id="11" name="Slide Number Placeholder 10"/>
          <p:cNvSpPr>
            <a:spLocks noGrp="1"/>
          </p:cNvSpPr>
          <p:nvPr>
            <p:ph type="sldNum" sz="quarter" idx="11"/>
          </p:nvPr>
        </p:nvSpPr>
        <p:spPr/>
        <p:txBody>
          <a:bodyPr/>
          <a:lstStyle/>
          <a:p>
            <a:fld id="{0C32B51C-66B4-47B7-BB44-1FBF272ABCC7}" type="slidenum">
              <a:rPr lang="es-MX" smtClean="0"/>
              <a:t>‹Nº›</a:t>
            </a:fld>
            <a:endParaRPr lang="es-MX"/>
          </a:p>
        </p:txBody>
      </p:sp>
      <p:sp>
        <p:nvSpPr>
          <p:cNvPr id="12" name="Footer Placeholder 11"/>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FE41C934-846D-48C2-8907-B91E0FD08C08}" type="datetimeFigureOut">
              <a:rPr lang="es-MX" smtClean="0"/>
              <a:t>08/08/2017</a:t>
            </a:fld>
            <a:endParaRPr lang="es-MX"/>
          </a:p>
        </p:txBody>
      </p:sp>
      <p:sp>
        <p:nvSpPr>
          <p:cNvPr id="13" name="Slide Number Placeholder 12"/>
          <p:cNvSpPr>
            <a:spLocks noGrp="1"/>
          </p:cNvSpPr>
          <p:nvPr>
            <p:ph type="sldNum" sz="quarter" idx="11"/>
          </p:nvPr>
        </p:nvSpPr>
        <p:spPr>
          <a:xfrm>
            <a:off x="4116388" y="6400800"/>
            <a:ext cx="533400" cy="152400"/>
          </a:xfrm>
        </p:spPr>
        <p:txBody>
          <a:bodyPr/>
          <a:lstStyle/>
          <a:p>
            <a:fld id="{0C32B51C-66B4-47B7-BB44-1FBF272ABCC7}" type="slidenum">
              <a:rPr lang="es-MX" smtClean="0"/>
              <a:t>‹Nº›</a:t>
            </a:fld>
            <a:endParaRPr lang="es-MX"/>
          </a:p>
        </p:txBody>
      </p:sp>
      <p:sp>
        <p:nvSpPr>
          <p:cNvPr id="14" name="Footer Placeholder 13"/>
          <p:cNvSpPr>
            <a:spLocks noGrp="1"/>
          </p:cNvSpPr>
          <p:nvPr>
            <p:ph type="ftr" sz="quarter" idx="12"/>
          </p:nvPr>
        </p:nvSpPr>
        <p:spPr>
          <a:xfrm>
            <a:off x="838200" y="6296248"/>
            <a:ext cx="2820987" cy="152400"/>
          </a:xfrm>
        </p:spPr>
        <p:txBody>
          <a:bodyPr/>
          <a:lstStyle/>
          <a:p>
            <a:endParaRPr lang="es-MX"/>
          </a:p>
        </p:txBody>
      </p:sp>
      <p:sp>
        <p:nvSpPr>
          <p:cNvPr id="15" name="Title 14"/>
          <p:cNvSpPr>
            <a:spLocks noGrp="1"/>
          </p:cNvSpPr>
          <p:nvPr>
            <p:ph type="title"/>
          </p:nvPr>
        </p:nvSpPr>
        <p:spPr>
          <a:xfrm>
            <a:off x="457200" y="1828800"/>
            <a:ext cx="3200400" cy="1752600"/>
          </a:xfrm>
        </p:spPr>
        <p:txBody>
          <a:bodyPr anchor="b"/>
          <a:lstStyle/>
          <a:p>
            <a:r>
              <a:rPr lang="es-ES" smtClean="0"/>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9" name="Date Placeholder 8"/>
          <p:cNvSpPr>
            <a:spLocks noGrp="1"/>
          </p:cNvSpPr>
          <p:nvPr>
            <p:ph type="dt" sz="half" idx="10"/>
          </p:nvPr>
        </p:nvSpPr>
        <p:spPr/>
        <p:txBody>
          <a:bodyPr/>
          <a:lstStyle/>
          <a:p>
            <a:fld id="{FE41C934-846D-48C2-8907-B91E0FD08C08}" type="datetimeFigureOut">
              <a:rPr lang="es-MX" smtClean="0"/>
              <a:t>08/08/2017</a:t>
            </a:fld>
            <a:endParaRPr lang="es-MX"/>
          </a:p>
        </p:txBody>
      </p:sp>
      <p:sp>
        <p:nvSpPr>
          <p:cNvPr id="13" name="Slide Number Placeholder 12"/>
          <p:cNvSpPr>
            <a:spLocks noGrp="1"/>
          </p:cNvSpPr>
          <p:nvPr>
            <p:ph type="sldNum" sz="quarter" idx="11"/>
          </p:nvPr>
        </p:nvSpPr>
        <p:spPr/>
        <p:txBody>
          <a:bodyPr/>
          <a:lstStyle/>
          <a:p>
            <a:fld id="{0C32B51C-66B4-47B7-BB44-1FBF272ABCC7}" type="slidenum">
              <a:rPr lang="es-MX" smtClean="0"/>
              <a:t>‹Nº›</a:t>
            </a:fld>
            <a:endParaRPr lang="es-MX"/>
          </a:p>
        </p:txBody>
      </p:sp>
      <p:sp>
        <p:nvSpPr>
          <p:cNvPr id="14" name="Footer Placeholder 13"/>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Title 1"/>
          <p:cNvSpPr>
            <a:spLocks noGrp="1"/>
          </p:cNvSpPr>
          <p:nvPr>
            <p:ph type="title"/>
          </p:nvPr>
        </p:nvSpPr>
        <p:spPr>
          <a:xfrm>
            <a:off x="4876800" y="457200"/>
            <a:ext cx="2819400" cy="5714999"/>
          </a:xfrm>
        </p:spPr>
        <p:txBody>
          <a:bodyPr/>
          <a:lstStyle/>
          <a:p>
            <a:r>
              <a:rPr lang="es-ES" smtClean="0"/>
              <a:t>Haga clic para modificar el estilo de título del patrón</a:t>
            </a:r>
            <a:endParaRPr lang="en-US"/>
          </a:p>
        </p:txBody>
      </p:sp>
      <p:sp>
        <p:nvSpPr>
          <p:cNvPr id="12" name="Date Placeholder 11"/>
          <p:cNvSpPr>
            <a:spLocks noGrp="1"/>
          </p:cNvSpPr>
          <p:nvPr>
            <p:ph type="dt" sz="half" idx="10"/>
          </p:nvPr>
        </p:nvSpPr>
        <p:spPr/>
        <p:txBody>
          <a:bodyPr/>
          <a:lstStyle/>
          <a:p>
            <a:fld id="{FE41C934-846D-48C2-8907-B91E0FD08C08}" type="datetimeFigureOut">
              <a:rPr lang="es-MX" smtClean="0"/>
              <a:t>08/08/2017</a:t>
            </a:fld>
            <a:endParaRPr lang="es-MX"/>
          </a:p>
        </p:txBody>
      </p:sp>
      <p:sp>
        <p:nvSpPr>
          <p:cNvPr id="14" name="Slide Number Placeholder 13"/>
          <p:cNvSpPr>
            <a:spLocks noGrp="1"/>
          </p:cNvSpPr>
          <p:nvPr>
            <p:ph type="sldNum" sz="quarter" idx="11"/>
          </p:nvPr>
        </p:nvSpPr>
        <p:spPr/>
        <p:txBody>
          <a:bodyPr/>
          <a:lstStyle/>
          <a:p>
            <a:fld id="{0C32B51C-66B4-47B7-BB44-1FBF272ABCC7}" type="slidenum">
              <a:rPr lang="es-MX" smtClean="0"/>
              <a:t>‹Nº›</a:t>
            </a:fld>
            <a:endParaRPr lang="es-MX"/>
          </a:p>
        </p:txBody>
      </p:sp>
      <p:sp>
        <p:nvSpPr>
          <p:cNvPr id="16" name="Footer Placeholder 15"/>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smtClean="0"/>
              <a:t>Haga clic para modificar el estilo de título del patrón</a:t>
            </a:r>
            <a:endParaRPr lang="en-US" dirty="0"/>
          </a:p>
        </p:txBody>
      </p:sp>
      <p:sp>
        <p:nvSpPr>
          <p:cNvPr id="9" name="Date Placeholder 8"/>
          <p:cNvSpPr>
            <a:spLocks noGrp="1"/>
          </p:cNvSpPr>
          <p:nvPr>
            <p:ph type="dt" sz="half" idx="10"/>
          </p:nvPr>
        </p:nvSpPr>
        <p:spPr/>
        <p:txBody>
          <a:bodyPr/>
          <a:lstStyle/>
          <a:p>
            <a:fld id="{FE41C934-846D-48C2-8907-B91E0FD08C08}" type="datetimeFigureOut">
              <a:rPr lang="es-MX" smtClean="0"/>
              <a:t>08/08/2017</a:t>
            </a:fld>
            <a:endParaRPr lang="es-MX"/>
          </a:p>
        </p:txBody>
      </p:sp>
      <p:sp>
        <p:nvSpPr>
          <p:cNvPr id="10" name="Slide Number Placeholder 9"/>
          <p:cNvSpPr>
            <a:spLocks noGrp="1"/>
          </p:cNvSpPr>
          <p:nvPr>
            <p:ph type="sldNum" sz="quarter" idx="11"/>
          </p:nvPr>
        </p:nvSpPr>
        <p:spPr/>
        <p:txBody>
          <a:bodyPr/>
          <a:lstStyle/>
          <a:p>
            <a:fld id="{0C32B51C-66B4-47B7-BB44-1FBF272ABCC7}" type="slidenum">
              <a:rPr lang="es-MX" smtClean="0"/>
              <a:t>‹Nº›</a:t>
            </a:fld>
            <a:endParaRPr lang="es-MX"/>
          </a:p>
        </p:txBody>
      </p:sp>
      <p:sp>
        <p:nvSpPr>
          <p:cNvPr id="11" name="Footer Placeholder 10"/>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E41C934-846D-48C2-8907-B91E0FD08C08}" type="datetimeFigureOut">
              <a:rPr lang="es-MX" smtClean="0"/>
              <a:t>08/08/2017</a:t>
            </a:fld>
            <a:endParaRPr lang="es-MX"/>
          </a:p>
        </p:txBody>
      </p:sp>
      <p:sp>
        <p:nvSpPr>
          <p:cNvPr id="9" name="Slide Number Placeholder 8"/>
          <p:cNvSpPr>
            <a:spLocks noGrp="1"/>
          </p:cNvSpPr>
          <p:nvPr>
            <p:ph type="sldNum" sz="quarter" idx="11"/>
          </p:nvPr>
        </p:nvSpPr>
        <p:spPr/>
        <p:txBody>
          <a:bodyPr/>
          <a:lstStyle/>
          <a:p>
            <a:fld id="{0C32B51C-66B4-47B7-BB44-1FBF272ABCC7}" type="slidenum">
              <a:rPr lang="es-MX" smtClean="0"/>
              <a:t>‹Nº›</a:t>
            </a:fld>
            <a:endParaRPr lang="es-MX"/>
          </a:p>
        </p:txBody>
      </p:sp>
      <p:sp>
        <p:nvSpPr>
          <p:cNvPr id="10" name="Footer Placeholder 9"/>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FE41C934-846D-48C2-8907-B91E0FD08C08}" type="datetimeFigureOut">
              <a:rPr lang="es-MX" smtClean="0"/>
              <a:t>08/08/2017</a:t>
            </a:fld>
            <a:endParaRPr lang="es-MX"/>
          </a:p>
        </p:txBody>
      </p:sp>
      <p:sp>
        <p:nvSpPr>
          <p:cNvPr id="16" name="Slide Number Placeholder 15"/>
          <p:cNvSpPr>
            <a:spLocks noGrp="1"/>
          </p:cNvSpPr>
          <p:nvPr>
            <p:ph type="sldNum" sz="quarter" idx="11"/>
          </p:nvPr>
        </p:nvSpPr>
        <p:spPr/>
        <p:txBody>
          <a:bodyPr/>
          <a:lstStyle/>
          <a:p>
            <a:fld id="{0C32B51C-66B4-47B7-BB44-1FBF272ABCC7}" type="slidenum">
              <a:rPr lang="es-MX" smtClean="0"/>
              <a:t>‹Nº›</a:t>
            </a:fld>
            <a:endParaRPr lang="es-MX"/>
          </a:p>
        </p:txBody>
      </p:sp>
      <p:sp>
        <p:nvSpPr>
          <p:cNvPr id="17" name="Footer Placeholder 16"/>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smtClean="0"/>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Date Placeholder 15"/>
          <p:cNvSpPr>
            <a:spLocks noGrp="1"/>
          </p:cNvSpPr>
          <p:nvPr>
            <p:ph type="dt" sz="half" idx="10"/>
          </p:nvPr>
        </p:nvSpPr>
        <p:spPr/>
        <p:txBody>
          <a:bodyPr/>
          <a:lstStyle/>
          <a:p>
            <a:fld id="{FE41C934-846D-48C2-8907-B91E0FD08C08}" type="datetimeFigureOut">
              <a:rPr lang="es-MX" smtClean="0"/>
              <a:t>08/08/2017</a:t>
            </a:fld>
            <a:endParaRPr lang="es-MX"/>
          </a:p>
        </p:txBody>
      </p:sp>
      <p:sp>
        <p:nvSpPr>
          <p:cNvPr id="17" name="Slide Number Placeholder 16"/>
          <p:cNvSpPr>
            <a:spLocks noGrp="1"/>
          </p:cNvSpPr>
          <p:nvPr>
            <p:ph type="sldNum" sz="quarter" idx="11"/>
          </p:nvPr>
        </p:nvSpPr>
        <p:spPr/>
        <p:txBody>
          <a:bodyPr/>
          <a:lstStyle/>
          <a:p>
            <a:fld id="{0C32B51C-66B4-47B7-BB44-1FBF272ABCC7}" type="slidenum">
              <a:rPr lang="es-MX" smtClean="0"/>
              <a:t>‹Nº›</a:t>
            </a:fld>
            <a:endParaRPr lang="es-MX"/>
          </a:p>
        </p:txBody>
      </p:sp>
      <p:sp>
        <p:nvSpPr>
          <p:cNvPr id="18" name="Footer Placeholder 17"/>
          <p:cNvSpPr>
            <a:spLocks noGrp="1"/>
          </p:cNvSpPr>
          <p:nvPr>
            <p:ph type="ftr" sz="quarter" idx="12"/>
          </p:nvPr>
        </p:nvSpPr>
        <p:spPr/>
        <p:txBody>
          <a:bodyPr/>
          <a:lstStyle/>
          <a:p>
            <a:endParaRPr lang="es-MX"/>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C32B51C-66B4-47B7-BB44-1FBF272ABCC7}" type="slidenum">
              <a:rPr lang="es-MX" smtClean="0"/>
              <a:t>‹Nº›</a:t>
            </a:fld>
            <a:endParaRPr lang="es-MX"/>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FE41C934-846D-48C2-8907-B91E0FD08C08}" type="datetimeFigureOut">
              <a:rPr lang="es-MX" smtClean="0"/>
              <a:t>08/08/2017</a:t>
            </a:fld>
            <a:endParaRPr lang="es-MX"/>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MX"/>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40470"/>
          <a:stretch/>
        </p:blipFill>
        <p:spPr>
          <a:xfrm rot="10800000">
            <a:off x="0" y="0"/>
            <a:ext cx="6804248" cy="6858000"/>
          </a:xfrm>
          <a:prstGeom prst="rect">
            <a:avLst/>
          </a:prstGeom>
        </p:spPr>
      </p:pic>
      <p:sp>
        <p:nvSpPr>
          <p:cNvPr id="3" name="2 Subtítulo"/>
          <p:cNvSpPr>
            <a:spLocks noGrp="1"/>
          </p:cNvSpPr>
          <p:nvPr>
            <p:ph type="subTitle" idx="1"/>
          </p:nvPr>
        </p:nvSpPr>
        <p:spPr>
          <a:xfrm>
            <a:off x="1587624" y="3429000"/>
            <a:ext cx="4856584" cy="550912"/>
          </a:xfrm>
        </p:spPr>
        <p:txBody>
          <a:bodyPr>
            <a:normAutofit/>
          </a:bodyPr>
          <a:lstStyle/>
          <a:p>
            <a:r>
              <a:rPr lang="pt-BR" sz="2400" dirty="0">
                <a:solidFill>
                  <a:srgbClr val="7A7973"/>
                </a:solidFill>
              </a:rPr>
              <a:t>Rodolfo </a:t>
            </a:r>
            <a:r>
              <a:rPr lang="pt-BR" sz="2400" dirty="0" err="1">
                <a:solidFill>
                  <a:srgbClr val="7A7973"/>
                </a:solidFill>
              </a:rPr>
              <a:t>Luthe</a:t>
            </a:r>
            <a:r>
              <a:rPr lang="pt-BR" sz="2400" dirty="0">
                <a:solidFill>
                  <a:srgbClr val="7A7973"/>
                </a:solidFill>
              </a:rPr>
              <a:t>, Investigador, </a:t>
            </a:r>
            <a:r>
              <a:rPr lang="pt-BR" sz="2400" dirty="0" err="1">
                <a:solidFill>
                  <a:srgbClr val="7A7973"/>
                </a:solidFill>
              </a:rPr>
              <a:t>Ph</a:t>
            </a:r>
            <a:r>
              <a:rPr lang="pt-BR" sz="2400" dirty="0">
                <a:solidFill>
                  <a:srgbClr val="7A7973"/>
                </a:solidFill>
              </a:rPr>
              <a:t>. D.</a:t>
            </a:r>
            <a:endParaRPr lang="es-MX" sz="2400" dirty="0">
              <a:solidFill>
                <a:srgbClr val="7A7973"/>
              </a:solidFill>
            </a:endParaRPr>
          </a:p>
        </p:txBody>
      </p:sp>
      <p:sp>
        <p:nvSpPr>
          <p:cNvPr id="2" name="1 Título"/>
          <p:cNvSpPr>
            <a:spLocks noGrp="1"/>
          </p:cNvSpPr>
          <p:nvPr>
            <p:ph type="title"/>
          </p:nvPr>
        </p:nvSpPr>
        <p:spPr>
          <a:xfrm>
            <a:off x="179512" y="2132856"/>
            <a:ext cx="6221288" cy="1232520"/>
          </a:xfrm>
        </p:spPr>
        <p:txBody>
          <a:bodyPr>
            <a:normAutofit/>
          </a:bodyPr>
          <a:lstStyle/>
          <a:p>
            <a:r>
              <a:rPr lang="es-MX" sz="3000" dirty="0" smtClean="0">
                <a:solidFill>
                  <a:srgbClr val="760519"/>
                </a:solidFill>
                <a:latin typeface="Calibri Light" pitchFamily="34" charset="0"/>
              </a:rPr>
              <a:t>Proyecto para dignificar la imagen y trabajo del empresario y de la empresa</a:t>
            </a:r>
            <a:endParaRPr lang="es-MX" sz="30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0"/>
            <a:ext cx="2376264" cy="6858000"/>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352841"/>
            <a:ext cx="2407901" cy="1203951"/>
          </a:xfrm>
          <a:prstGeom prst="rect">
            <a:avLst/>
          </a:prstGeom>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4856" y="394031"/>
            <a:ext cx="4023368" cy="762002"/>
          </a:xfrm>
          <a:prstGeom prst="rect">
            <a:avLst/>
          </a:prstGeom>
        </p:spPr>
      </p:pic>
    </p:spTree>
    <p:extLst>
      <p:ext uri="{BB962C8B-B14F-4D97-AF65-F5344CB8AC3E}">
        <p14:creationId xmlns:p14="http://schemas.microsoft.com/office/powerpoint/2010/main" val="4133056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89857"/>
            <a:ext cx="7355160" cy="5119463"/>
          </a:xfrm>
        </p:spPr>
        <p:txBody>
          <a:bodyPr anchor="t">
            <a:normAutofit/>
          </a:bodyPr>
          <a:lstStyle/>
          <a:p>
            <a:pPr>
              <a:spcBef>
                <a:spcPts val="600"/>
              </a:spcBef>
              <a:spcAft>
                <a:spcPts val="600"/>
              </a:spcAft>
              <a:buClr>
                <a:srgbClr val="760519"/>
              </a:buClr>
            </a:pPr>
            <a:r>
              <a:rPr lang="es-MX" sz="2200" dirty="0">
                <a:solidFill>
                  <a:srgbClr val="7A7973"/>
                </a:solidFill>
              </a:rPr>
              <a:t>Estos tres elementos son importantes y la salud integral considera el espíritu, la mente y el cuerpo de la persona.</a:t>
            </a: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9.- Somos espíritu, mente y cuerpo</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b="56698"/>
          <a:stretch/>
        </p:blipFill>
        <p:spPr>
          <a:xfrm>
            <a:off x="2642158" y="2276872"/>
            <a:ext cx="3009962" cy="2898305"/>
          </a:xfrm>
          <a:prstGeom prst="rect">
            <a:avLst/>
          </a:prstGeom>
        </p:spPr>
      </p:pic>
    </p:spTree>
    <p:extLst>
      <p:ext uri="{BB962C8B-B14F-4D97-AF65-F5344CB8AC3E}">
        <p14:creationId xmlns:p14="http://schemas.microsoft.com/office/powerpoint/2010/main" val="250051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27384"/>
            <a:ext cx="8676456" cy="6858000"/>
          </a:xfrm>
          <a:prstGeom prst="rect">
            <a:avLst/>
          </a:prstGeom>
        </p:spPr>
      </p:pic>
      <p:sp>
        <p:nvSpPr>
          <p:cNvPr id="3" name="2 Marcador de contenido"/>
          <p:cNvSpPr>
            <a:spLocks noGrp="1"/>
          </p:cNvSpPr>
          <p:nvPr>
            <p:ph idx="1"/>
          </p:nvPr>
        </p:nvSpPr>
        <p:spPr>
          <a:xfrm>
            <a:off x="457200" y="1333873"/>
            <a:ext cx="4834880" cy="5119463"/>
          </a:xfrm>
        </p:spPr>
        <p:txBody>
          <a:bodyPr anchor="t">
            <a:normAutofit/>
          </a:bodyPr>
          <a:lstStyle/>
          <a:p>
            <a:pPr>
              <a:spcBef>
                <a:spcPts val="600"/>
              </a:spcBef>
              <a:spcAft>
                <a:spcPts val="600"/>
              </a:spcAft>
              <a:buClr>
                <a:srgbClr val="760519"/>
              </a:buClr>
            </a:pPr>
            <a:r>
              <a:rPr lang="es-MX" sz="2000" dirty="0">
                <a:solidFill>
                  <a:srgbClr val="7A7973"/>
                </a:solidFill>
              </a:rPr>
              <a:t>Galileo es el “padre” de la ciencia moderna y define dos pilares importantes:</a:t>
            </a:r>
          </a:p>
          <a:p>
            <a:pPr>
              <a:spcBef>
                <a:spcPts val="600"/>
              </a:spcBef>
              <a:spcAft>
                <a:spcPts val="600"/>
              </a:spcAft>
              <a:buClr>
                <a:srgbClr val="760519"/>
              </a:buClr>
            </a:pPr>
            <a:r>
              <a:rPr lang="es-MX" sz="2000" dirty="0">
                <a:solidFill>
                  <a:srgbClr val="7A7973"/>
                </a:solidFill>
              </a:rPr>
              <a:t>a) La observación </a:t>
            </a:r>
            <a:r>
              <a:rPr lang="es-MX" sz="2000" dirty="0" smtClean="0">
                <a:solidFill>
                  <a:srgbClr val="7A7973"/>
                </a:solidFill>
              </a:rPr>
              <a:t>empírica</a:t>
            </a:r>
            <a:endParaRPr lang="es-MX" sz="2000" dirty="0">
              <a:solidFill>
                <a:srgbClr val="7A7973"/>
              </a:solidFill>
            </a:endParaRPr>
          </a:p>
          <a:p>
            <a:pPr>
              <a:spcBef>
                <a:spcPts val="600"/>
              </a:spcBef>
              <a:spcAft>
                <a:spcPts val="600"/>
              </a:spcAft>
              <a:buClr>
                <a:srgbClr val="760519"/>
              </a:buClr>
            </a:pPr>
            <a:r>
              <a:rPr lang="es-MX" sz="2000" dirty="0">
                <a:solidFill>
                  <a:srgbClr val="7A7973"/>
                </a:solidFill>
              </a:rPr>
              <a:t>b) La matemática</a:t>
            </a:r>
            <a:r>
              <a:rPr lang="es-MX" sz="2000" dirty="0" smtClean="0">
                <a:solidFill>
                  <a:srgbClr val="7A7973"/>
                </a:solidFill>
              </a:rPr>
              <a:t>.</a:t>
            </a:r>
            <a:endParaRPr lang="es-MX" sz="2000" dirty="0">
              <a:solidFill>
                <a:srgbClr val="7A7973"/>
              </a:solidFill>
            </a:endParaRP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10.- La ciencia cambia al mundo: Galileo</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3488" y="1412776"/>
            <a:ext cx="2458912" cy="3227322"/>
          </a:xfrm>
          <a:prstGeom prst="rect">
            <a:avLst/>
          </a:prstGeom>
        </p:spPr>
      </p:pic>
    </p:spTree>
    <p:extLst>
      <p:ext uri="{BB962C8B-B14F-4D97-AF65-F5344CB8AC3E}">
        <p14:creationId xmlns:p14="http://schemas.microsoft.com/office/powerpoint/2010/main" val="1103253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333873"/>
            <a:ext cx="5050904" cy="5119463"/>
          </a:xfrm>
        </p:spPr>
        <p:txBody>
          <a:bodyPr anchor="t">
            <a:normAutofit/>
          </a:bodyPr>
          <a:lstStyle/>
          <a:p>
            <a:pPr algn="just">
              <a:spcBef>
                <a:spcPts val="600"/>
              </a:spcBef>
              <a:spcAft>
                <a:spcPts val="600"/>
              </a:spcAft>
              <a:buClr>
                <a:srgbClr val="760519"/>
              </a:buClr>
            </a:pPr>
            <a:r>
              <a:rPr lang="es-MX" sz="2000" dirty="0">
                <a:solidFill>
                  <a:srgbClr val="7A7973"/>
                </a:solidFill>
              </a:rPr>
              <a:t>La humanidad cambia con la ley de la gravedad, porque nos permite entender el funcionamiento del universo.</a:t>
            </a:r>
          </a:p>
          <a:p>
            <a:pPr>
              <a:spcBef>
                <a:spcPts val="600"/>
              </a:spcBef>
              <a:spcAft>
                <a:spcPts val="600"/>
              </a:spcAft>
              <a:buClr>
                <a:srgbClr val="760519"/>
              </a:buClr>
            </a:pPr>
            <a:r>
              <a:rPr lang="es-MX" sz="2000" dirty="0">
                <a:solidFill>
                  <a:srgbClr val="7A7973"/>
                </a:solidFill>
              </a:rPr>
              <a:t>También, establece su tercera ley: A toda acción hay una reacción.</a:t>
            </a:r>
          </a:p>
          <a:p>
            <a:endParaRPr lang="es-MX" dirty="0"/>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11.- </a:t>
            </a:r>
            <a:r>
              <a:rPr lang="es-MX" sz="3200" dirty="0">
                <a:solidFill>
                  <a:srgbClr val="760519"/>
                </a:solidFill>
                <a:latin typeface="Calibri Light" pitchFamily="34" charset="0"/>
              </a:rPr>
              <a:t>La ciencia cambia al mundo: </a:t>
            </a:r>
            <a:r>
              <a:rPr lang="es-MX" sz="3200" dirty="0" smtClean="0">
                <a:solidFill>
                  <a:srgbClr val="760519"/>
                </a:solidFill>
                <a:latin typeface="Calibri Light" pitchFamily="34" charset="0"/>
              </a:rPr>
              <a:t>Newton</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6872" y="1381822"/>
            <a:ext cx="2323520" cy="3199306"/>
          </a:xfrm>
          <a:prstGeom prst="rect">
            <a:avLst/>
          </a:prstGeom>
        </p:spPr>
      </p:pic>
    </p:spTree>
    <p:extLst>
      <p:ext uri="{BB962C8B-B14F-4D97-AF65-F5344CB8AC3E}">
        <p14:creationId xmlns:p14="http://schemas.microsoft.com/office/powerpoint/2010/main" val="2086233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6"/>
            <a:ext cx="5050904" cy="5119463"/>
          </a:xfrm>
        </p:spPr>
        <p:txBody>
          <a:bodyPr anchor="t">
            <a:normAutofit/>
          </a:bodyPr>
          <a:lstStyle/>
          <a:p>
            <a:pPr algn="just">
              <a:spcBef>
                <a:spcPts val="600"/>
              </a:spcBef>
              <a:spcAft>
                <a:spcPts val="600"/>
              </a:spcAft>
              <a:buClr>
                <a:srgbClr val="760519"/>
              </a:buClr>
            </a:pPr>
            <a:r>
              <a:rPr lang="es-MX" sz="2000" dirty="0">
                <a:solidFill>
                  <a:srgbClr val="7A7973"/>
                </a:solidFill>
              </a:rPr>
              <a:t>La humanidad progresa con la ecuación de la energía: </a:t>
            </a:r>
            <a:r>
              <a:rPr lang="es-MX" sz="2000" dirty="0">
                <a:solidFill>
                  <a:srgbClr val="760519"/>
                </a:solidFill>
              </a:rPr>
              <a:t>E = mc</a:t>
            </a:r>
            <a:r>
              <a:rPr lang="es-MX" sz="2000" baseline="30000" dirty="0">
                <a:solidFill>
                  <a:srgbClr val="760519"/>
                </a:solidFill>
              </a:rPr>
              <a:t>2</a:t>
            </a:r>
            <a:r>
              <a:rPr lang="es-MX" sz="2000" dirty="0">
                <a:solidFill>
                  <a:srgbClr val="7A7973"/>
                </a:solidFill>
              </a:rPr>
              <a:t>, donde E es energía, m masa y c velocidad de la luz.</a:t>
            </a:r>
          </a:p>
          <a:p>
            <a:pPr algn="just">
              <a:spcBef>
                <a:spcPts val="600"/>
              </a:spcBef>
              <a:spcAft>
                <a:spcPts val="600"/>
              </a:spcAft>
              <a:buClr>
                <a:srgbClr val="760519"/>
              </a:buClr>
            </a:pPr>
            <a:r>
              <a:rPr lang="es-MX" sz="2000" dirty="0">
                <a:solidFill>
                  <a:srgbClr val="7A7973"/>
                </a:solidFill>
              </a:rPr>
              <a:t>Su investigación apoya el conocimiento del nivel micro, del átomo y el desarrollo de la bomba atómica</a:t>
            </a:r>
            <a:r>
              <a:rPr lang="es-MX" sz="2000" dirty="0" smtClean="0">
                <a:solidFill>
                  <a:srgbClr val="7A7973"/>
                </a:solidFill>
              </a:rPr>
              <a:t>.</a:t>
            </a:r>
            <a:endParaRPr lang="es-MX" sz="2000" dirty="0">
              <a:solidFill>
                <a:srgbClr val="7A7973"/>
              </a:solidFill>
            </a:endParaRP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12.- </a:t>
            </a:r>
            <a:r>
              <a:rPr lang="es-MX" sz="3200" dirty="0">
                <a:solidFill>
                  <a:srgbClr val="760519"/>
                </a:solidFill>
                <a:latin typeface="Calibri Light" pitchFamily="34" charset="0"/>
              </a:rPr>
              <a:t>La ciencia cambia al mundo: </a:t>
            </a:r>
            <a:r>
              <a:rPr lang="es-MX" sz="3200" dirty="0" smtClean="0">
                <a:solidFill>
                  <a:srgbClr val="760519"/>
                </a:solidFill>
                <a:latin typeface="Calibri Light" pitchFamily="34" charset="0"/>
              </a:rPr>
              <a:t>Einstein</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l="7388" r="7911"/>
          <a:stretch/>
        </p:blipFill>
        <p:spPr>
          <a:xfrm>
            <a:off x="5761434" y="1129753"/>
            <a:ext cx="2266950" cy="3235351"/>
          </a:xfrm>
          <a:prstGeom prst="rect">
            <a:avLst/>
          </a:prstGeom>
        </p:spPr>
      </p:pic>
    </p:spTree>
    <p:extLst>
      <p:ext uri="{BB962C8B-B14F-4D97-AF65-F5344CB8AC3E}">
        <p14:creationId xmlns:p14="http://schemas.microsoft.com/office/powerpoint/2010/main" val="2464975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0" y="9897"/>
            <a:ext cx="8676456" cy="6858000"/>
          </a:xfrm>
          <a:prstGeom prst="rect">
            <a:avLst/>
          </a:prstGeom>
        </p:spPr>
      </p:pic>
      <p:sp>
        <p:nvSpPr>
          <p:cNvPr id="3" name="2 Marcador de contenido"/>
          <p:cNvSpPr>
            <a:spLocks noGrp="1"/>
          </p:cNvSpPr>
          <p:nvPr>
            <p:ph idx="1"/>
          </p:nvPr>
        </p:nvSpPr>
        <p:spPr>
          <a:xfrm>
            <a:off x="457200" y="1333873"/>
            <a:ext cx="5266928" cy="5119463"/>
          </a:xfrm>
        </p:spPr>
        <p:txBody>
          <a:bodyPr anchor="t">
            <a:normAutofit/>
          </a:bodyPr>
          <a:lstStyle/>
          <a:p>
            <a:pPr algn="just">
              <a:spcBef>
                <a:spcPts val="600"/>
              </a:spcBef>
              <a:spcAft>
                <a:spcPts val="600"/>
              </a:spcAft>
              <a:buClr>
                <a:srgbClr val="760519"/>
              </a:buClr>
            </a:pPr>
            <a:r>
              <a:rPr lang="es-MX" sz="2000" dirty="0">
                <a:solidFill>
                  <a:srgbClr val="7A7973"/>
                </a:solidFill>
              </a:rPr>
              <a:t>Las redes neuronales se fundamentan en la famosísima ecuación de Einstein y la ecuación propuesta es: </a:t>
            </a:r>
            <a:r>
              <a:rPr lang="es-MX" sz="2000" dirty="0">
                <a:solidFill>
                  <a:srgbClr val="760519"/>
                </a:solidFill>
              </a:rPr>
              <a:t>IM = m*K</a:t>
            </a:r>
            <a:r>
              <a:rPr lang="es-MX" sz="2000" dirty="0">
                <a:solidFill>
                  <a:srgbClr val="7A7973"/>
                </a:solidFill>
              </a:rPr>
              <a:t>, </a:t>
            </a:r>
            <a:r>
              <a:rPr lang="es-MX" sz="2000" dirty="0">
                <a:solidFill>
                  <a:srgbClr val="760519"/>
                </a:solidFill>
              </a:rPr>
              <a:t>K = c</a:t>
            </a:r>
            <a:r>
              <a:rPr lang="es-MX" sz="2000" baseline="30000" dirty="0">
                <a:solidFill>
                  <a:srgbClr val="760519"/>
                </a:solidFill>
              </a:rPr>
              <a:t>2</a:t>
            </a:r>
            <a:r>
              <a:rPr lang="es-MX" sz="2000" dirty="0">
                <a:solidFill>
                  <a:srgbClr val="760519"/>
                </a:solidFill>
              </a:rPr>
              <a:t>/E</a:t>
            </a:r>
            <a:r>
              <a:rPr lang="es-MX" sz="2000" dirty="0">
                <a:solidFill>
                  <a:srgbClr val="7A7973"/>
                </a:solidFill>
              </a:rPr>
              <a:t>, donde IM es la Intención Mental de la ley de Oro: Haz a otro lo que quieras para ti, y m es el número de personas en la Red Neuronal de Calidad de Vida.</a:t>
            </a: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13.- </a:t>
            </a:r>
            <a:r>
              <a:rPr lang="es-MX" sz="3200" dirty="0">
                <a:solidFill>
                  <a:srgbClr val="760519"/>
                </a:solidFill>
                <a:latin typeface="Calibri Light" pitchFamily="34" charset="0"/>
              </a:rPr>
              <a:t>La ciencia cambia al mundo: </a:t>
            </a:r>
            <a:r>
              <a:rPr lang="es-MX" sz="3200" dirty="0" err="1" smtClean="0">
                <a:solidFill>
                  <a:srgbClr val="760519"/>
                </a:solidFill>
                <a:latin typeface="Calibri Light" pitchFamily="34" charset="0"/>
              </a:rPr>
              <a:t>Luthe</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l="6367"/>
          <a:stretch/>
        </p:blipFill>
        <p:spPr>
          <a:xfrm>
            <a:off x="5886450" y="1414473"/>
            <a:ext cx="2141934" cy="2302559"/>
          </a:xfrm>
          <a:prstGeom prst="rect">
            <a:avLst/>
          </a:prstGeom>
        </p:spPr>
      </p:pic>
    </p:spTree>
    <p:extLst>
      <p:ext uri="{BB962C8B-B14F-4D97-AF65-F5344CB8AC3E}">
        <p14:creationId xmlns:p14="http://schemas.microsoft.com/office/powerpoint/2010/main" val="1491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333873"/>
            <a:ext cx="4330824" cy="5119463"/>
          </a:xfrm>
        </p:spPr>
        <p:txBody>
          <a:bodyPr anchor="t">
            <a:normAutofit/>
          </a:bodyPr>
          <a:lstStyle/>
          <a:p>
            <a:pPr algn="just">
              <a:spcBef>
                <a:spcPts val="600"/>
              </a:spcBef>
              <a:spcAft>
                <a:spcPts val="600"/>
              </a:spcAft>
              <a:buClr>
                <a:srgbClr val="760519"/>
              </a:buClr>
            </a:pPr>
            <a:r>
              <a:rPr lang="es-MX" sz="2000" dirty="0">
                <a:solidFill>
                  <a:srgbClr val="7A7973"/>
                </a:solidFill>
              </a:rPr>
              <a:t>El postulado de Einstein de que la mayor energía en el universo es la del amor y que Dios es amor, permite proponer la ecuación</a:t>
            </a:r>
            <a:r>
              <a:rPr lang="es-MX" sz="2000" dirty="0" smtClean="0">
                <a:solidFill>
                  <a:srgbClr val="7A7973"/>
                </a:solidFill>
              </a:rPr>
              <a:t>: </a:t>
            </a:r>
            <a:r>
              <a:rPr lang="es-MX" sz="2000" dirty="0" err="1" smtClean="0">
                <a:solidFill>
                  <a:srgbClr val="760519"/>
                </a:solidFill>
              </a:rPr>
              <a:t>IM</a:t>
            </a:r>
            <a:r>
              <a:rPr lang="es-MX" sz="2000" baseline="30000" dirty="0" err="1" smtClean="0">
                <a:solidFill>
                  <a:srgbClr val="760519"/>
                </a:solidFill>
              </a:rPr>
              <a:t>n</a:t>
            </a:r>
            <a:r>
              <a:rPr lang="es-MX" sz="2000" dirty="0" smtClean="0">
                <a:solidFill>
                  <a:srgbClr val="760519"/>
                </a:solidFill>
              </a:rPr>
              <a:t> </a:t>
            </a:r>
            <a:r>
              <a:rPr lang="es-MX" sz="2000" dirty="0">
                <a:solidFill>
                  <a:srgbClr val="760519"/>
                </a:solidFill>
              </a:rPr>
              <a:t>= (m*K)</a:t>
            </a:r>
            <a:r>
              <a:rPr lang="es-MX" sz="2000" baseline="30000" dirty="0">
                <a:solidFill>
                  <a:srgbClr val="760519"/>
                </a:solidFill>
              </a:rPr>
              <a:t>n</a:t>
            </a:r>
            <a:r>
              <a:rPr lang="es-MX" sz="2000" dirty="0">
                <a:solidFill>
                  <a:srgbClr val="7A7973"/>
                </a:solidFill>
              </a:rPr>
              <a:t>, donde n es el número de creyentes que apoyan la Red Neuronal de Oración. La ecuación anterior es la expresión matemática del Primer Mandamiento.</a:t>
            </a:r>
          </a:p>
        </p:txBody>
      </p:sp>
      <p:sp>
        <p:nvSpPr>
          <p:cNvPr id="2" name="1 Título"/>
          <p:cNvSpPr>
            <a:spLocks noGrp="1"/>
          </p:cNvSpPr>
          <p:nvPr>
            <p:ph type="title"/>
          </p:nvPr>
        </p:nvSpPr>
        <p:spPr>
          <a:xfrm>
            <a:off x="395536" y="332656"/>
            <a:ext cx="7300664" cy="648072"/>
          </a:xfrm>
        </p:spPr>
        <p:txBody>
          <a:bodyPr>
            <a:noAutofit/>
          </a:bodyPr>
          <a:lstStyle/>
          <a:p>
            <a:pPr algn="l"/>
            <a:r>
              <a:rPr lang="es-MX" dirty="0" smtClean="0">
                <a:solidFill>
                  <a:srgbClr val="760519"/>
                </a:solidFill>
                <a:latin typeface="Calibri Light" pitchFamily="34" charset="0"/>
              </a:rPr>
              <a:t>14.- La red neuronal incluye la energía del amor</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6" y="1471776"/>
            <a:ext cx="2715768" cy="3901440"/>
          </a:xfrm>
          <a:prstGeom prst="rect">
            <a:avLst/>
          </a:prstGeom>
        </p:spPr>
      </p:pic>
    </p:spTree>
    <p:extLst>
      <p:ext uri="{BB962C8B-B14F-4D97-AF65-F5344CB8AC3E}">
        <p14:creationId xmlns:p14="http://schemas.microsoft.com/office/powerpoint/2010/main" val="3078504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6"/>
            <a:ext cx="7355160" cy="5119463"/>
          </a:xfrm>
        </p:spPr>
        <p:txBody>
          <a:bodyPr anchor="t">
            <a:normAutofit/>
          </a:bodyPr>
          <a:lstStyle/>
          <a:p>
            <a:pPr>
              <a:spcBef>
                <a:spcPts val="600"/>
              </a:spcBef>
              <a:spcAft>
                <a:spcPts val="600"/>
              </a:spcAft>
              <a:buClr>
                <a:srgbClr val="760519"/>
              </a:buClr>
            </a:pPr>
            <a:r>
              <a:rPr lang="es-MX" sz="2200" dirty="0">
                <a:solidFill>
                  <a:srgbClr val="7A7973"/>
                </a:solidFill>
              </a:rPr>
              <a:t>Si tus redes neuronales están bien, </a:t>
            </a:r>
            <a:r>
              <a:rPr lang="es-MX" sz="2200" dirty="0">
                <a:solidFill>
                  <a:srgbClr val="760519"/>
                </a:solidFill>
              </a:rPr>
              <a:t>todo</a:t>
            </a:r>
            <a:r>
              <a:rPr lang="es-MX" sz="2200" dirty="0">
                <a:solidFill>
                  <a:srgbClr val="7A7973"/>
                </a:solidFill>
              </a:rPr>
              <a:t> está bien</a:t>
            </a:r>
            <a:r>
              <a:rPr lang="es-MX" sz="2200" dirty="0" smtClean="0">
                <a:solidFill>
                  <a:srgbClr val="7A7973"/>
                </a:solidFill>
              </a:rPr>
              <a:t>.</a:t>
            </a:r>
          </a:p>
          <a:p>
            <a:pPr>
              <a:spcBef>
                <a:spcPts val="600"/>
              </a:spcBef>
              <a:spcAft>
                <a:spcPts val="600"/>
              </a:spcAft>
              <a:buClr>
                <a:srgbClr val="760519"/>
              </a:buClr>
            </a:pPr>
            <a:endParaRPr lang="es-MX" sz="2200" dirty="0">
              <a:solidFill>
                <a:srgbClr val="7A7973"/>
              </a:solidFill>
            </a:endParaRPr>
          </a:p>
          <a:p>
            <a:endParaRPr lang="es-MX" dirty="0"/>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15.- Postulado de redes neuronales</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704" y="2060848"/>
            <a:ext cx="5161550" cy="2903371"/>
          </a:xfrm>
          <a:prstGeom prst="rect">
            <a:avLst/>
          </a:prstGeom>
        </p:spPr>
      </p:pic>
    </p:spTree>
    <p:extLst>
      <p:ext uri="{BB962C8B-B14F-4D97-AF65-F5344CB8AC3E}">
        <p14:creationId xmlns:p14="http://schemas.microsoft.com/office/powerpoint/2010/main" val="3947040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6"/>
            <a:ext cx="7355160" cy="5119463"/>
          </a:xfrm>
        </p:spPr>
        <p:txBody>
          <a:bodyPr anchor="t">
            <a:normAutofit/>
          </a:bodyPr>
          <a:lstStyle/>
          <a:p>
            <a:pPr>
              <a:spcBef>
                <a:spcPts val="600"/>
              </a:spcBef>
              <a:spcAft>
                <a:spcPts val="600"/>
              </a:spcAft>
              <a:buClr>
                <a:srgbClr val="760519"/>
              </a:buClr>
            </a:pPr>
            <a:r>
              <a:rPr lang="es-MX" sz="2200" dirty="0">
                <a:solidFill>
                  <a:srgbClr val="7A7973"/>
                </a:solidFill>
              </a:rPr>
              <a:t>La causa de los malestares en espíritu, mente y cuerpo es el desequilibrio </a:t>
            </a:r>
            <a:r>
              <a:rPr lang="es-MX" sz="2200" dirty="0">
                <a:solidFill>
                  <a:srgbClr val="760519"/>
                </a:solidFill>
              </a:rPr>
              <a:t>eléctrico</a:t>
            </a:r>
            <a:r>
              <a:rPr lang="es-MX" sz="2200" dirty="0">
                <a:solidFill>
                  <a:srgbClr val="7A7973"/>
                </a:solidFill>
              </a:rPr>
              <a:t> de las redes neuronales</a:t>
            </a:r>
            <a:r>
              <a:rPr lang="es-MX" sz="2200" dirty="0" smtClean="0">
                <a:solidFill>
                  <a:srgbClr val="7A7973"/>
                </a:solidFill>
              </a:rPr>
              <a:t>.</a:t>
            </a:r>
          </a:p>
          <a:p>
            <a:pPr>
              <a:spcBef>
                <a:spcPts val="600"/>
              </a:spcBef>
              <a:spcAft>
                <a:spcPts val="600"/>
              </a:spcAft>
              <a:buClr>
                <a:srgbClr val="760519"/>
              </a:buClr>
            </a:pPr>
            <a:endParaRPr lang="es-MX" sz="2200" dirty="0">
              <a:solidFill>
                <a:srgbClr val="7A7973"/>
              </a:solidFill>
            </a:endParaRP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16.- Causa de los malestares</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1760" y="2276872"/>
            <a:ext cx="3901440" cy="2950464"/>
          </a:xfrm>
          <a:prstGeom prst="rect">
            <a:avLst/>
          </a:prstGeom>
        </p:spPr>
      </p:pic>
    </p:spTree>
    <p:extLst>
      <p:ext uri="{BB962C8B-B14F-4D97-AF65-F5344CB8AC3E}">
        <p14:creationId xmlns:p14="http://schemas.microsoft.com/office/powerpoint/2010/main" val="438568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17849"/>
            <a:ext cx="7355160" cy="5119463"/>
          </a:xfrm>
        </p:spPr>
        <p:txBody>
          <a:bodyPr anchor="t">
            <a:normAutofit/>
          </a:bodyPr>
          <a:lstStyle/>
          <a:p>
            <a:pPr algn="just">
              <a:spcBef>
                <a:spcPts val="600"/>
              </a:spcBef>
              <a:spcAft>
                <a:spcPts val="600"/>
              </a:spcAft>
              <a:buClr>
                <a:srgbClr val="760519"/>
              </a:buClr>
            </a:pPr>
            <a:r>
              <a:rPr lang="es-MX" sz="2000" dirty="0">
                <a:solidFill>
                  <a:srgbClr val="7A7973"/>
                </a:solidFill>
              </a:rPr>
              <a:t>Son valiosas porque permiten evaluar el desequilibrio </a:t>
            </a:r>
            <a:r>
              <a:rPr lang="es-MX" sz="2000" dirty="0">
                <a:solidFill>
                  <a:srgbClr val="760519"/>
                </a:solidFill>
              </a:rPr>
              <a:t>eléctrico</a:t>
            </a:r>
            <a:r>
              <a:rPr lang="es-MX" sz="2000" dirty="0">
                <a:solidFill>
                  <a:srgbClr val="7A7973"/>
                </a:solidFill>
              </a:rPr>
              <a:t> de las redes neuronales y lo pueden corregir. Por esta razón, algunos médicos pronostican que los ingenieros pueden curar a futuro.</a:t>
            </a:r>
          </a:p>
        </p:txBody>
      </p:sp>
      <p:sp>
        <p:nvSpPr>
          <p:cNvPr id="2" name="1 Título"/>
          <p:cNvSpPr>
            <a:spLocks noGrp="1"/>
          </p:cNvSpPr>
          <p:nvPr>
            <p:ph type="title"/>
          </p:nvPr>
        </p:nvSpPr>
        <p:spPr>
          <a:xfrm>
            <a:off x="395536" y="332656"/>
            <a:ext cx="7300664" cy="648072"/>
          </a:xfrm>
        </p:spPr>
        <p:txBody>
          <a:bodyPr>
            <a:normAutofit fontScale="90000"/>
          </a:bodyPr>
          <a:lstStyle/>
          <a:p>
            <a:pPr algn="l"/>
            <a:r>
              <a:rPr lang="es-MX" dirty="0" smtClean="0">
                <a:solidFill>
                  <a:srgbClr val="760519"/>
                </a:solidFill>
                <a:latin typeface="Calibri Light" pitchFamily="34" charset="0"/>
              </a:rPr>
              <a:t>17.- La matemática y la física son ciencias importantes</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t="13337" b="19379"/>
          <a:stretch/>
        </p:blipFill>
        <p:spPr>
          <a:xfrm>
            <a:off x="1043608" y="2564904"/>
            <a:ext cx="6245476" cy="2800350"/>
          </a:xfrm>
          <a:prstGeom prst="rect">
            <a:avLst/>
          </a:prstGeom>
        </p:spPr>
      </p:pic>
    </p:spTree>
    <p:extLst>
      <p:ext uri="{BB962C8B-B14F-4D97-AF65-F5344CB8AC3E}">
        <p14:creationId xmlns:p14="http://schemas.microsoft.com/office/powerpoint/2010/main" val="2266153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333873"/>
            <a:ext cx="3394720" cy="5119463"/>
          </a:xfrm>
        </p:spPr>
        <p:txBody>
          <a:bodyPr anchor="t">
            <a:normAutofit/>
          </a:bodyPr>
          <a:lstStyle/>
          <a:p>
            <a:pPr algn="just">
              <a:spcBef>
                <a:spcPts val="600"/>
              </a:spcBef>
              <a:spcAft>
                <a:spcPts val="600"/>
              </a:spcAft>
              <a:buClr>
                <a:srgbClr val="760519"/>
              </a:buClr>
            </a:pPr>
            <a:r>
              <a:rPr lang="es-MX" sz="2000" dirty="0">
                <a:solidFill>
                  <a:srgbClr val="7A7973"/>
                </a:solidFill>
              </a:rPr>
              <a:t>La Empresa del </a:t>
            </a:r>
            <a:r>
              <a:rPr lang="es-MX" sz="2000" dirty="0" smtClean="0">
                <a:solidFill>
                  <a:srgbClr val="7A7973"/>
                </a:solidFill>
              </a:rPr>
              <a:t>Siglo </a:t>
            </a:r>
            <a:r>
              <a:rPr lang="es-MX" sz="2000" dirty="0">
                <a:solidFill>
                  <a:srgbClr val="7A7973"/>
                </a:solidFill>
              </a:rPr>
              <a:t>XXI se diseña para resolver los retos de la sociedad, además de atender las necesidades de sus clientes, orientando sus esfuerzos a lograr la felicidad de las personas.</a:t>
            </a:r>
          </a:p>
        </p:txBody>
      </p:sp>
      <p:sp>
        <p:nvSpPr>
          <p:cNvPr id="2" name="1 Título"/>
          <p:cNvSpPr>
            <a:spLocks noGrp="1"/>
          </p:cNvSpPr>
          <p:nvPr>
            <p:ph type="title"/>
          </p:nvPr>
        </p:nvSpPr>
        <p:spPr>
          <a:xfrm>
            <a:off x="395536" y="332656"/>
            <a:ext cx="7300664" cy="648072"/>
          </a:xfrm>
        </p:spPr>
        <p:txBody>
          <a:bodyPr>
            <a:noAutofit/>
          </a:bodyPr>
          <a:lstStyle/>
          <a:p>
            <a:pPr algn="l"/>
            <a:r>
              <a:rPr lang="es-MX" sz="3000" dirty="0" smtClean="0">
                <a:solidFill>
                  <a:srgbClr val="760519"/>
                </a:solidFill>
                <a:latin typeface="Calibri Light" pitchFamily="34" charset="0"/>
              </a:rPr>
              <a:t>18.- La Empresa del Siglo XXI resuelve los retos</a:t>
            </a:r>
            <a:endParaRPr lang="es-MX" sz="30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0435" y="1429863"/>
            <a:ext cx="3877949" cy="2575201"/>
          </a:xfrm>
          <a:prstGeom prst="rect">
            <a:avLst/>
          </a:prstGeom>
        </p:spPr>
      </p:pic>
    </p:spTree>
    <p:extLst>
      <p:ext uri="{BB962C8B-B14F-4D97-AF65-F5344CB8AC3E}">
        <p14:creationId xmlns:p14="http://schemas.microsoft.com/office/powerpoint/2010/main" val="841106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6"/>
            <a:ext cx="7355160" cy="5119463"/>
          </a:xfrm>
        </p:spPr>
        <p:txBody>
          <a:bodyPr anchor="t">
            <a:normAutofit/>
          </a:bodyPr>
          <a:lstStyle/>
          <a:p>
            <a:pPr algn="just">
              <a:spcBef>
                <a:spcPts val="600"/>
              </a:spcBef>
              <a:spcAft>
                <a:spcPts val="600"/>
              </a:spcAft>
              <a:buClr>
                <a:srgbClr val="760519"/>
              </a:buClr>
            </a:pPr>
            <a:r>
              <a:rPr lang="es-MX" sz="2000" dirty="0">
                <a:solidFill>
                  <a:srgbClr val="7A7973"/>
                </a:solidFill>
              </a:rPr>
              <a:t>La visión es la de promover al empresario que quiere a México y que se identifica con las necesidades de la sociedad y en particular de su comunidad.</a:t>
            </a:r>
          </a:p>
          <a:p>
            <a:pPr>
              <a:spcBef>
                <a:spcPts val="600"/>
              </a:spcBef>
              <a:spcAft>
                <a:spcPts val="600"/>
              </a:spcAft>
              <a:buClr>
                <a:srgbClr val="760519"/>
              </a:buClr>
            </a:pPr>
            <a:r>
              <a:rPr lang="es-MX" sz="2000" dirty="0">
                <a:solidFill>
                  <a:srgbClr val="7A7973"/>
                </a:solidFill>
              </a:rPr>
              <a:t>La misión es la de crear conciencia en la sociedad de la importancia de la aportación de valor del empresario y de la empresa. Ver </a:t>
            </a:r>
            <a:r>
              <a:rPr lang="es-MX" sz="2000" dirty="0" smtClean="0">
                <a:solidFill>
                  <a:srgbClr val="760519"/>
                </a:solidFill>
              </a:rPr>
              <a:t>www.fundacionjoven.org</a:t>
            </a:r>
            <a:endParaRPr lang="es-MX" sz="2000" dirty="0">
              <a:solidFill>
                <a:srgbClr val="760519"/>
              </a:solidFill>
            </a:endParaRP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1.- Semblanza del empresario</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cstate="print">
            <a:extLst>
              <a:ext uri="{28A0092B-C50C-407E-A947-70E740481C1C}">
                <a14:useLocalDpi xmlns:a14="http://schemas.microsoft.com/office/drawing/2010/main" val="0"/>
              </a:ext>
            </a:extLst>
          </a:blip>
          <a:srcRect t="10650" b="18045"/>
          <a:stretch/>
        </p:blipFill>
        <p:spPr>
          <a:xfrm>
            <a:off x="1380182" y="3244875"/>
            <a:ext cx="5712098" cy="2555153"/>
          </a:xfrm>
          <a:prstGeom prst="rect">
            <a:avLst/>
          </a:prstGeom>
        </p:spPr>
      </p:pic>
    </p:spTree>
    <p:extLst>
      <p:ext uri="{BB962C8B-B14F-4D97-AF65-F5344CB8AC3E}">
        <p14:creationId xmlns:p14="http://schemas.microsoft.com/office/powerpoint/2010/main" val="1460406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189857"/>
            <a:ext cx="7355160" cy="5119463"/>
          </a:xfrm>
        </p:spPr>
        <p:txBody>
          <a:bodyPr anchor="t">
            <a:normAutofit/>
          </a:bodyPr>
          <a:lstStyle/>
          <a:p>
            <a:pPr algn="just">
              <a:spcBef>
                <a:spcPts val="600"/>
              </a:spcBef>
              <a:spcAft>
                <a:spcPts val="600"/>
              </a:spcAft>
              <a:buClr>
                <a:srgbClr val="760519"/>
              </a:buClr>
            </a:pPr>
            <a:r>
              <a:rPr lang="es-MX" sz="2000" dirty="0">
                <a:solidFill>
                  <a:srgbClr val="7A7973"/>
                </a:solidFill>
              </a:rPr>
              <a:t>Si queremos un país de primer mundo con calidad de vida plena, la condición es que las organizaciones sean CERO corrupción, empezando en la familia y en la empresa.</a:t>
            </a:r>
          </a:p>
        </p:txBody>
      </p:sp>
      <p:sp>
        <p:nvSpPr>
          <p:cNvPr id="2" name="1 Título"/>
          <p:cNvSpPr>
            <a:spLocks noGrp="1"/>
          </p:cNvSpPr>
          <p:nvPr>
            <p:ph type="title"/>
          </p:nvPr>
        </p:nvSpPr>
        <p:spPr>
          <a:xfrm>
            <a:off x="395536" y="332656"/>
            <a:ext cx="7300664" cy="648072"/>
          </a:xfrm>
        </p:spPr>
        <p:txBody>
          <a:bodyPr>
            <a:noAutofit/>
          </a:bodyPr>
          <a:lstStyle/>
          <a:p>
            <a:pPr algn="l"/>
            <a:r>
              <a:rPr lang="es-MX" dirty="0" smtClean="0">
                <a:solidFill>
                  <a:srgbClr val="760519"/>
                </a:solidFill>
                <a:latin typeface="Calibri Light" pitchFamily="34" charset="0"/>
              </a:rPr>
              <a:t>19.- Se requiere la organización CERO corrupción</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8117" t="2672" r="7441" b="8894"/>
          <a:stretch/>
        </p:blipFill>
        <p:spPr>
          <a:xfrm>
            <a:off x="2483768" y="2780928"/>
            <a:ext cx="3745582" cy="2609851"/>
          </a:xfrm>
          <a:prstGeom prst="rect">
            <a:avLst/>
          </a:prstGeom>
        </p:spPr>
      </p:pic>
      <p:sp>
        <p:nvSpPr>
          <p:cNvPr id="10" name="9 Señal de prohibido"/>
          <p:cNvSpPr/>
          <p:nvPr/>
        </p:nvSpPr>
        <p:spPr>
          <a:xfrm>
            <a:off x="2919089" y="2612529"/>
            <a:ext cx="2945782" cy="2945782"/>
          </a:xfrm>
          <a:prstGeom prst="noSmoking">
            <a:avLst>
              <a:gd name="adj" fmla="val 6256"/>
            </a:avLst>
          </a:prstGeom>
          <a:solidFill>
            <a:srgbClr val="760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623762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199" y="1333873"/>
            <a:ext cx="3621227" cy="5119463"/>
          </a:xfrm>
        </p:spPr>
        <p:txBody>
          <a:bodyPr anchor="t">
            <a:normAutofit/>
          </a:bodyPr>
          <a:lstStyle/>
          <a:p>
            <a:pPr algn="just">
              <a:spcBef>
                <a:spcPts val="600"/>
              </a:spcBef>
              <a:spcAft>
                <a:spcPts val="600"/>
              </a:spcAft>
              <a:buClr>
                <a:srgbClr val="760519"/>
              </a:buClr>
            </a:pPr>
            <a:r>
              <a:rPr lang="es-MX" sz="2000" dirty="0">
                <a:solidFill>
                  <a:srgbClr val="7A7973"/>
                </a:solidFill>
              </a:rPr>
              <a:t>Las redes neuronales colectivas son un nuevo paradigma, que permite el crecimiento de la capacidad intelectual de la persona, lo cual es garantía de percibir la realidad de que la corrupción es la gran enemiga, como cáncer de la sociedad.</a:t>
            </a: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20.- Las redes neuronales son solución</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4451" y="1456643"/>
            <a:ext cx="3877949" cy="2908461"/>
          </a:xfrm>
          <a:prstGeom prst="rect">
            <a:avLst/>
          </a:prstGeom>
        </p:spPr>
      </p:pic>
    </p:spTree>
    <p:extLst>
      <p:ext uri="{BB962C8B-B14F-4D97-AF65-F5344CB8AC3E}">
        <p14:creationId xmlns:p14="http://schemas.microsoft.com/office/powerpoint/2010/main" val="3608058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199" y="1477889"/>
            <a:ext cx="7715201" cy="942999"/>
          </a:xfrm>
        </p:spPr>
        <p:txBody>
          <a:bodyPr anchor="t">
            <a:normAutofit/>
          </a:bodyPr>
          <a:lstStyle/>
          <a:p>
            <a:pPr algn="just">
              <a:spcBef>
                <a:spcPts val="600"/>
              </a:spcBef>
              <a:spcAft>
                <a:spcPts val="600"/>
              </a:spcAft>
              <a:buClr>
                <a:srgbClr val="760519"/>
              </a:buClr>
            </a:pPr>
            <a:r>
              <a:rPr lang="es-MX" sz="2000" dirty="0" smtClean="0">
                <a:solidFill>
                  <a:srgbClr val="7A7973"/>
                </a:solidFill>
              </a:rPr>
              <a:t>La </a:t>
            </a:r>
            <a:r>
              <a:rPr lang="es-MX" sz="2000" dirty="0">
                <a:solidFill>
                  <a:srgbClr val="7A7973"/>
                </a:solidFill>
              </a:rPr>
              <a:t>inscripción al Club es gratuita y te invitamos a la mejor experiencia que es la de construir un país de primer mundo.</a:t>
            </a:r>
            <a:endParaRPr lang="es-MX" sz="2000" dirty="0">
              <a:solidFill>
                <a:srgbClr val="7A7973"/>
              </a:solidFill>
            </a:endParaRPr>
          </a:p>
        </p:txBody>
      </p:sp>
      <p:sp>
        <p:nvSpPr>
          <p:cNvPr id="2" name="1 Título"/>
          <p:cNvSpPr>
            <a:spLocks noGrp="1"/>
          </p:cNvSpPr>
          <p:nvPr>
            <p:ph type="title"/>
          </p:nvPr>
        </p:nvSpPr>
        <p:spPr>
          <a:xfrm>
            <a:off x="395536" y="332656"/>
            <a:ext cx="7300664" cy="648072"/>
          </a:xfrm>
        </p:spPr>
        <p:txBody>
          <a:bodyPr>
            <a:normAutofit fontScale="90000"/>
          </a:bodyPr>
          <a:lstStyle/>
          <a:p>
            <a:pPr algn="l"/>
            <a:r>
              <a:rPr lang="es-MX" sz="3200" dirty="0" smtClean="0">
                <a:solidFill>
                  <a:srgbClr val="760519"/>
                </a:solidFill>
                <a:latin typeface="Calibri Light" pitchFamily="34" charset="0"/>
              </a:rPr>
              <a:t>21.- </a:t>
            </a:r>
            <a:r>
              <a:rPr lang="es-MX" sz="3200" dirty="0" smtClean="0">
                <a:solidFill>
                  <a:srgbClr val="760519"/>
                </a:solidFill>
                <a:latin typeface="Calibri Light" pitchFamily="34" charset="0"/>
              </a:rPr>
              <a:t>La </a:t>
            </a:r>
            <a:r>
              <a:rPr lang="es-MX" sz="3200" dirty="0">
                <a:solidFill>
                  <a:srgbClr val="760519"/>
                </a:solidFill>
                <a:latin typeface="Calibri Light" pitchFamily="34" charset="0"/>
              </a:rPr>
              <a:t>acción es el Club </a:t>
            </a:r>
            <a:r>
              <a:rPr lang="es-MX" sz="3200" dirty="0" smtClean="0">
                <a:solidFill>
                  <a:srgbClr val="760519"/>
                </a:solidFill>
                <a:latin typeface="Calibri Light" pitchFamily="34" charset="0"/>
              </a:rPr>
              <a:t>ESTO:</a:t>
            </a:r>
            <a:br>
              <a:rPr lang="es-MX" sz="3200" dirty="0" smtClean="0">
                <a:solidFill>
                  <a:srgbClr val="760519"/>
                </a:solidFill>
                <a:latin typeface="Calibri Light" pitchFamily="34" charset="0"/>
              </a:rPr>
            </a:br>
            <a:r>
              <a:rPr lang="es-MX" sz="3200" dirty="0" smtClean="0">
                <a:solidFill>
                  <a:srgbClr val="760519"/>
                </a:solidFill>
                <a:latin typeface="Calibri Light" pitchFamily="34" charset="0"/>
              </a:rPr>
              <a:t>        Esto </a:t>
            </a:r>
            <a:r>
              <a:rPr lang="es-MX" sz="3200" dirty="0">
                <a:solidFill>
                  <a:srgbClr val="760519"/>
                </a:solidFill>
                <a:latin typeface="Calibri Light" pitchFamily="34" charset="0"/>
              </a:rPr>
              <a:t>no lo quiero en mi país </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2492896"/>
            <a:ext cx="8208204" cy="3078077"/>
          </a:xfrm>
          <a:prstGeom prst="rect">
            <a:avLst/>
          </a:prstGeom>
          <a:ln>
            <a:solidFill>
              <a:schemeClr val="bg1">
                <a:lumMod val="85000"/>
              </a:schemeClr>
            </a:solidFill>
          </a:ln>
          <a:effectLst/>
        </p:spPr>
      </p:pic>
    </p:spTree>
    <p:extLst>
      <p:ext uri="{BB962C8B-B14F-4D97-AF65-F5344CB8AC3E}">
        <p14:creationId xmlns:p14="http://schemas.microsoft.com/office/powerpoint/2010/main" val="297793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412776"/>
            <a:ext cx="7355160" cy="4759423"/>
          </a:xfrm>
        </p:spPr>
        <p:txBody>
          <a:bodyPr anchor="t">
            <a:normAutofit/>
          </a:bodyPr>
          <a:lstStyle/>
          <a:p>
            <a:pPr algn="just">
              <a:spcBef>
                <a:spcPts val="600"/>
              </a:spcBef>
              <a:spcAft>
                <a:spcPts val="600"/>
              </a:spcAft>
              <a:buClr>
                <a:srgbClr val="760519"/>
              </a:buClr>
            </a:pPr>
            <a:r>
              <a:rPr lang="es-MX" sz="2200" dirty="0">
                <a:solidFill>
                  <a:srgbClr val="7A7973"/>
                </a:solidFill>
              </a:rPr>
              <a:t>El Congreso tiene la característica distintiva de presentar que estamos generando y utilizando nuevos paradigmas, para resolver los retos de nuestra sociedad.</a:t>
            </a:r>
            <a:endParaRPr lang="es-MX" sz="2200" dirty="0" smtClean="0">
              <a:solidFill>
                <a:srgbClr val="7A7973"/>
              </a:solidFill>
            </a:endParaRPr>
          </a:p>
        </p:txBody>
      </p:sp>
      <p:sp>
        <p:nvSpPr>
          <p:cNvPr id="2" name="1 Título"/>
          <p:cNvSpPr>
            <a:spLocks noGrp="1"/>
          </p:cNvSpPr>
          <p:nvPr>
            <p:ph type="title"/>
          </p:nvPr>
        </p:nvSpPr>
        <p:spPr>
          <a:xfrm>
            <a:off x="395536" y="332656"/>
            <a:ext cx="7300664" cy="936104"/>
          </a:xfrm>
        </p:spPr>
        <p:txBody>
          <a:bodyPr>
            <a:noAutofit/>
          </a:bodyPr>
          <a:lstStyle/>
          <a:p>
            <a:pPr algn="l"/>
            <a:r>
              <a:rPr lang="es-MX" dirty="0" smtClean="0">
                <a:solidFill>
                  <a:srgbClr val="760519"/>
                </a:solidFill>
                <a:latin typeface="Calibri Light" pitchFamily="34" charset="0"/>
              </a:rPr>
              <a:t>2.- Primer Congreso Internacional:</a:t>
            </a:r>
            <a:br>
              <a:rPr lang="es-MX" dirty="0" smtClean="0">
                <a:solidFill>
                  <a:srgbClr val="760519"/>
                </a:solidFill>
                <a:latin typeface="Calibri Light" pitchFamily="34" charset="0"/>
              </a:rPr>
            </a:br>
            <a:r>
              <a:rPr lang="es-MX" dirty="0" smtClean="0">
                <a:solidFill>
                  <a:srgbClr val="760519"/>
                </a:solidFill>
                <a:latin typeface="Calibri Light" pitchFamily="34" charset="0"/>
              </a:rPr>
              <a:t>      Queremos vivir en un país de primer mundo.</a:t>
            </a:r>
            <a:endParaRPr lang="es-MX"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3688" y="3284984"/>
            <a:ext cx="4868266" cy="922020"/>
          </a:xfrm>
          <a:prstGeom prst="rect">
            <a:avLst/>
          </a:prstGeom>
        </p:spPr>
      </p:pic>
    </p:spTree>
    <p:extLst>
      <p:ext uri="{BB962C8B-B14F-4D97-AF65-F5344CB8AC3E}">
        <p14:creationId xmlns:p14="http://schemas.microsoft.com/office/powerpoint/2010/main" val="4222872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6"/>
            <a:ext cx="7355160" cy="5119463"/>
          </a:xfrm>
        </p:spPr>
        <p:txBody>
          <a:bodyPr anchor="t">
            <a:normAutofit/>
          </a:bodyPr>
          <a:lstStyle/>
          <a:p>
            <a:pPr algn="just">
              <a:spcBef>
                <a:spcPts val="600"/>
              </a:spcBef>
              <a:spcAft>
                <a:spcPts val="600"/>
              </a:spcAft>
              <a:buClr>
                <a:srgbClr val="760519"/>
              </a:buClr>
            </a:pPr>
            <a:r>
              <a:rPr lang="es-MX" sz="2200" dirty="0">
                <a:solidFill>
                  <a:srgbClr val="7A7973"/>
                </a:solidFill>
              </a:rPr>
              <a:t>Queremos vivir en un país de primer mundo, con calidad de vida digna para todos los mexicanos y tenemos los elementos para lograrlo.</a:t>
            </a: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3.- Qué queremos</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6522" y="2433944"/>
            <a:ext cx="4216522" cy="2757211"/>
          </a:xfrm>
          <a:prstGeom prst="rect">
            <a:avLst/>
          </a:prstGeom>
        </p:spPr>
      </p:pic>
    </p:spTree>
    <p:extLst>
      <p:ext uri="{BB962C8B-B14F-4D97-AF65-F5344CB8AC3E}">
        <p14:creationId xmlns:p14="http://schemas.microsoft.com/office/powerpoint/2010/main" val="54395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333873"/>
            <a:ext cx="3322712" cy="5119463"/>
          </a:xfrm>
        </p:spPr>
        <p:txBody>
          <a:bodyPr anchor="t">
            <a:normAutofit/>
          </a:bodyPr>
          <a:lstStyle/>
          <a:p>
            <a:pPr algn="just">
              <a:spcBef>
                <a:spcPts val="600"/>
              </a:spcBef>
              <a:spcAft>
                <a:spcPts val="600"/>
              </a:spcAft>
              <a:buClr>
                <a:srgbClr val="760519"/>
              </a:buClr>
            </a:pPr>
            <a:r>
              <a:rPr lang="es-MX" sz="2000" dirty="0">
                <a:solidFill>
                  <a:srgbClr val="7A7973"/>
                </a:solidFill>
              </a:rPr>
              <a:t>Es la de participar en un país sustentable, que cuide a la persona, al medio ambiente y sea rentable. Los líderes podemos trabajar en equipo para lograrlo.</a:t>
            </a: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4.- La aspiración de todo ser humano</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cstate="print">
            <a:extLst>
              <a:ext uri="{28A0092B-C50C-407E-A947-70E740481C1C}">
                <a14:useLocalDpi xmlns:a14="http://schemas.microsoft.com/office/drawing/2010/main" val="0"/>
              </a:ext>
            </a:extLst>
          </a:blip>
          <a:srcRect l="36538" t="1739" r="10850" b="2721"/>
          <a:stretch/>
        </p:blipFill>
        <p:spPr>
          <a:xfrm>
            <a:off x="4211960" y="1412776"/>
            <a:ext cx="3636336" cy="4400551"/>
          </a:xfrm>
          <a:prstGeom prst="rect">
            <a:avLst/>
          </a:prstGeom>
        </p:spPr>
      </p:pic>
    </p:spTree>
    <p:extLst>
      <p:ext uri="{BB962C8B-B14F-4D97-AF65-F5344CB8AC3E}">
        <p14:creationId xmlns:p14="http://schemas.microsoft.com/office/powerpoint/2010/main" val="1150603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6"/>
            <a:ext cx="7355160" cy="5119463"/>
          </a:xfrm>
        </p:spPr>
        <p:txBody>
          <a:bodyPr anchor="t">
            <a:normAutofit/>
          </a:bodyPr>
          <a:lstStyle/>
          <a:p>
            <a:pPr algn="just">
              <a:spcBef>
                <a:spcPts val="600"/>
              </a:spcBef>
              <a:spcAft>
                <a:spcPts val="600"/>
              </a:spcAft>
              <a:buClr>
                <a:srgbClr val="760519"/>
              </a:buClr>
            </a:pPr>
            <a:r>
              <a:rPr lang="es-MX" sz="2200" dirty="0">
                <a:solidFill>
                  <a:srgbClr val="7A7973"/>
                </a:solidFill>
              </a:rPr>
              <a:t>Es la organización que investiga cómo enfrentar y resolver los retos y desafíos de nuestra sociedad.</a:t>
            </a: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5.- La Fundación Consejo de Sabiduría, A.C.</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664" y="2788604"/>
            <a:ext cx="5161550" cy="1720516"/>
          </a:xfrm>
          <a:prstGeom prst="rect">
            <a:avLst/>
          </a:prstGeom>
        </p:spPr>
      </p:pic>
    </p:spTree>
    <p:extLst>
      <p:ext uri="{BB962C8B-B14F-4D97-AF65-F5344CB8AC3E}">
        <p14:creationId xmlns:p14="http://schemas.microsoft.com/office/powerpoint/2010/main" val="1761501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6"/>
            <a:ext cx="7355160" cy="5119463"/>
          </a:xfrm>
        </p:spPr>
        <p:txBody>
          <a:bodyPr numCol="2" anchor="t">
            <a:normAutofit fontScale="92500"/>
          </a:bodyPr>
          <a:lstStyle/>
          <a:p>
            <a:pPr>
              <a:buClr>
                <a:srgbClr val="760519"/>
              </a:buClr>
            </a:pPr>
            <a:r>
              <a:rPr lang="es-MX" sz="2200" dirty="0">
                <a:solidFill>
                  <a:srgbClr val="7A7973"/>
                </a:solidFill>
              </a:rPr>
              <a:t>1) </a:t>
            </a:r>
            <a:r>
              <a:rPr lang="es-MX" sz="2200" dirty="0" smtClean="0">
                <a:solidFill>
                  <a:srgbClr val="7A7973"/>
                </a:solidFill>
              </a:rPr>
              <a:t>Empleo</a:t>
            </a:r>
          </a:p>
          <a:p>
            <a:pPr>
              <a:buClr>
                <a:srgbClr val="760519"/>
              </a:buClr>
            </a:pPr>
            <a:r>
              <a:rPr lang="es-MX" sz="2200" dirty="0" smtClean="0">
                <a:solidFill>
                  <a:srgbClr val="7A7973"/>
                </a:solidFill>
              </a:rPr>
              <a:t>2</a:t>
            </a:r>
            <a:r>
              <a:rPr lang="es-MX" sz="2200" dirty="0">
                <a:solidFill>
                  <a:srgbClr val="7A7973"/>
                </a:solidFill>
              </a:rPr>
              <a:t>) Salud </a:t>
            </a:r>
            <a:r>
              <a:rPr lang="es-MX" sz="2200" dirty="0" smtClean="0">
                <a:solidFill>
                  <a:srgbClr val="7A7973"/>
                </a:solidFill>
              </a:rPr>
              <a:t>integral</a:t>
            </a:r>
          </a:p>
          <a:p>
            <a:pPr>
              <a:buClr>
                <a:srgbClr val="760519"/>
              </a:buClr>
            </a:pPr>
            <a:r>
              <a:rPr lang="es-MX" sz="2200" dirty="0" smtClean="0">
                <a:solidFill>
                  <a:srgbClr val="7A7973"/>
                </a:solidFill>
              </a:rPr>
              <a:t>3</a:t>
            </a:r>
            <a:r>
              <a:rPr lang="es-MX" sz="2200" dirty="0">
                <a:solidFill>
                  <a:srgbClr val="7A7973"/>
                </a:solidFill>
              </a:rPr>
              <a:t>) </a:t>
            </a:r>
            <a:r>
              <a:rPr lang="es-MX" sz="2200" dirty="0" smtClean="0">
                <a:solidFill>
                  <a:srgbClr val="7A7973"/>
                </a:solidFill>
              </a:rPr>
              <a:t>Educación</a:t>
            </a:r>
          </a:p>
          <a:p>
            <a:pPr>
              <a:buClr>
                <a:srgbClr val="760519"/>
              </a:buClr>
            </a:pPr>
            <a:r>
              <a:rPr lang="es-MX" sz="2200" dirty="0" smtClean="0">
                <a:solidFill>
                  <a:srgbClr val="7A7973"/>
                </a:solidFill>
              </a:rPr>
              <a:t>4</a:t>
            </a:r>
            <a:r>
              <a:rPr lang="es-MX" sz="2200" dirty="0">
                <a:solidFill>
                  <a:srgbClr val="7A7973"/>
                </a:solidFill>
              </a:rPr>
              <a:t>) </a:t>
            </a:r>
            <a:r>
              <a:rPr lang="es-MX" sz="2200" dirty="0" smtClean="0">
                <a:solidFill>
                  <a:srgbClr val="7A7973"/>
                </a:solidFill>
              </a:rPr>
              <a:t>Corrupción</a:t>
            </a:r>
          </a:p>
          <a:p>
            <a:pPr>
              <a:buClr>
                <a:srgbClr val="760519"/>
              </a:buClr>
            </a:pPr>
            <a:r>
              <a:rPr lang="es-MX" sz="2200" dirty="0" smtClean="0">
                <a:solidFill>
                  <a:srgbClr val="7A7973"/>
                </a:solidFill>
              </a:rPr>
              <a:t>5</a:t>
            </a:r>
            <a:r>
              <a:rPr lang="es-MX" sz="2200" dirty="0">
                <a:solidFill>
                  <a:srgbClr val="7A7973"/>
                </a:solidFill>
              </a:rPr>
              <a:t>) </a:t>
            </a:r>
            <a:r>
              <a:rPr lang="es-MX" sz="2200" dirty="0" smtClean="0">
                <a:solidFill>
                  <a:srgbClr val="7A7973"/>
                </a:solidFill>
              </a:rPr>
              <a:t>Adicciones</a:t>
            </a:r>
          </a:p>
          <a:p>
            <a:pPr>
              <a:buClr>
                <a:srgbClr val="760519"/>
              </a:buClr>
            </a:pPr>
            <a:r>
              <a:rPr lang="es-MX" sz="2200" dirty="0" smtClean="0">
                <a:solidFill>
                  <a:srgbClr val="7A7973"/>
                </a:solidFill>
              </a:rPr>
              <a:t>6</a:t>
            </a:r>
            <a:r>
              <a:rPr lang="es-MX" sz="2200" dirty="0">
                <a:solidFill>
                  <a:srgbClr val="7A7973"/>
                </a:solidFill>
              </a:rPr>
              <a:t>) Niños sanos sin </a:t>
            </a:r>
            <a:r>
              <a:rPr lang="es-MX" sz="2200" dirty="0" smtClean="0">
                <a:solidFill>
                  <a:srgbClr val="7A7973"/>
                </a:solidFill>
              </a:rPr>
              <a:t>cáncer</a:t>
            </a:r>
          </a:p>
          <a:p>
            <a:pPr>
              <a:buClr>
                <a:srgbClr val="760519"/>
              </a:buClr>
            </a:pPr>
            <a:r>
              <a:rPr lang="es-MX" sz="2200" dirty="0" smtClean="0">
                <a:solidFill>
                  <a:srgbClr val="7A7973"/>
                </a:solidFill>
              </a:rPr>
              <a:t>7</a:t>
            </a:r>
            <a:r>
              <a:rPr lang="es-MX" sz="2200" dirty="0">
                <a:solidFill>
                  <a:srgbClr val="7A7973"/>
                </a:solidFill>
              </a:rPr>
              <a:t>) Desarrollo de la capacidad </a:t>
            </a:r>
            <a:r>
              <a:rPr lang="es-MX" sz="2200" dirty="0" smtClean="0">
                <a:solidFill>
                  <a:srgbClr val="7A7973"/>
                </a:solidFill>
              </a:rPr>
              <a:t/>
            </a:r>
            <a:br>
              <a:rPr lang="es-MX" sz="2200" dirty="0" smtClean="0">
                <a:solidFill>
                  <a:srgbClr val="7A7973"/>
                </a:solidFill>
              </a:rPr>
            </a:br>
            <a:r>
              <a:rPr lang="es-MX" sz="2200" dirty="0" smtClean="0">
                <a:solidFill>
                  <a:srgbClr val="7A7973"/>
                </a:solidFill>
              </a:rPr>
              <a:t>     cerebral</a:t>
            </a:r>
          </a:p>
          <a:p>
            <a:pPr>
              <a:buClr>
                <a:srgbClr val="760519"/>
              </a:buClr>
            </a:pPr>
            <a:r>
              <a:rPr lang="es-MX" sz="2200" dirty="0" smtClean="0">
                <a:solidFill>
                  <a:srgbClr val="7A7973"/>
                </a:solidFill>
              </a:rPr>
              <a:t>8</a:t>
            </a:r>
            <a:r>
              <a:rPr lang="es-MX" sz="2200" dirty="0">
                <a:solidFill>
                  <a:srgbClr val="7A7973"/>
                </a:solidFill>
              </a:rPr>
              <a:t>) Proceso para formar </a:t>
            </a:r>
            <a:r>
              <a:rPr lang="es-MX" sz="2200" dirty="0" smtClean="0">
                <a:solidFill>
                  <a:srgbClr val="7A7973"/>
                </a:solidFill>
              </a:rPr>
              <a:t>líderes</a:t>
            </a:r>
          </a:p>
          <a:p>
            <a:pPr>
              <a:buClr>
                <a:srgbClr val="760519"/>
              </a:buClr>
            </a:pPr>
            <a:r>
              <a:rPr lang="es-MX" sz="2200" dirty="0" smtClean="0">
                <a:solidFill>
                  <a:srgbClr val="7A7973"/>
                </a:solidFill>
              </a:rPr>
              <a:t>9</a:t>
            </a:r>
            <a:r>
              <a:rPr lang="es-MX" sz="2200" dirty="0">
                <a:solidFill>
                  <a:srgbClr val="7A7973"/>
                </a:solidFill>
              </a:rPr>
              <a:t>) Trabajo en equipo de </a:t>
            </a:r>
            <a:r>
              <a:rPr lang="es-MX" sz="2200" dirty="0" smtClean="0">
                <a:solidFill>
                  <a:srgbClr val="7A7973"/>
                </a:solidFill>
              </a:rPr>
              <a:t>líderes</a:t>
            </a:r>
          </a:p>
          <a:p>
            <a:pPr>
              <a:buClr>
                <a:srgbClr val="760519"/>
              </a:buClr>
            </a:pPr>
            <a:r>
              <a:rPr lang="es-MX" sz="2200" dirty="0" smtClean="0">
                <a:solidFill>
                  <a:srgbClr val="7A7973"/>
                </a:solidFill>
              </a:rPr>
              <a:t>10</a:t>
            </a:r>
            <a:r>
              <a:rPr lang="es-MX" sz="2200" dirty="0">
                <a:solidFill>
                  <a:srgbClr val="7A7973"/>
                </a:solidFill>
              </a:rPr>
              <a:t>) </a:t>
            </a:r>
            <a:r>
              <a:rPr lang="es-MX" sz="2200" dirty="0" smtClean="0">
                <a:solidFill>
                  <a:srgbClr val="7A7973"/>
                </a:solidFill>
              </a:rPr>
              <a:t>Hambruna</a:t>
            </a:r>
          </a:p>
          <a:p>
            <a:pPr>
              <a:buClr>
                <a:srgbClr val="760519"/>
              </a:buClr>
            </a:pPr>
            <a:r>
              <a:rPr lang="es-MX" sz="2200" dirty="0" smtClean="0">
                <a:solidFill>
                  <a:srgbClr val="7A7973"/>
                </a:solidFill>
              </a:rPr>
              <a:t>11</a:t>
            </a:r>
            <a:r>
              <a:rPr lang="es-MX" sz="2200" dirty="0">
                <a:solidFill>
                  <a:srgbClr val="7A7973"/>
                </a:solidFill>
              </a:rPr>
              <a:t>) </a:t>
            </a:r>
            <a:r>
              <a:rPr lang="es-MX" sz="2200" dirty="0" smtClean="0">
                <a:solidFill>
                  <a:srgbClr val="7A7973"/>
                </a:solidFill>
              </a:rPr>
              <a:t>Seguridad</a:t>
            </a:r>
          </a:p>
          <a:p>
            <a:pPr>
              <a:buClr>
                <a:srgbClr val="760519"/>
              </a:buClr>
            </a:pPr>
            <a:endParaRPr lang="es-MX" sz="2200" dirty="0">
              <a:solidFill>
                <a:srgbClr val="7A7973"/>
              </a:solidFill>
            </a:endParaRPr>
          </a:p>
          <a:p>
            <a:pPr>
              <a:buClr>
                <a:srgbClr val="760519"/>
              </a:buClr>
            </a:pPr>
            <a:endParaRPr lang="es-MX" sz="2200" dirty="0" smtClean="0">
              <a:solidFill>
                <a:srgbClr val="7A7973"/>
              </a:solidFill>
            </a:endParaRPr>
          </a:p>
          <a:p>
            <a:pPr>
              <a:buClr>
                <a:srgbClr val="760519"/>
              </a:buClr>
            </a:pPr>
            <a:r>
              <a:rPr lang="es-MX" sz="2200" dirty="0" smtClean="0">
                <a:solidFill>
                  <a:srgbClr val="7A7973"/>
                </a:solidFill>
              </a:rPr>
              <a:t>12</a:t>
            </a:r>
            <a:r>
              <a:rPr lang="es-MX" sz="2200" dirty="0">
                <a:solidFill>
                  <a:srgbClr val="7A7973"/>
                </a:solidFill>
              </a:rPr>
              <a:t>) Mente </a:t>
            </a:r>
            <a:r>
              <a:rPr lang="es-MX" sz="2200" dirty="0" smtClean="0">
                <a:solidFill>
                  <a:srgbClr val="7A7973"/>
                </a:solidFill>
              </a:rPr>
              <a:t>criminal</a:t>
            </a:r>
          </a:p>
          <a:p>
            <a:pPr>
              <a:buClr>
                <a:srgbClr val="760519"/>
              </a:buClr>
            </a:pPr>
            <a:r>
              <a:rPr lang="es-MX" sz="2200" dirty="0" smtClean="0">
                <a:solidFill>
                  <a:srgbClr val="7A7973"/>
                </a:solidFill>
              </a:rPr>
              <a:t>13</a:t>
            </a:r>
            <a:r>
              <a:rPr lang="es-MX" sz="2200" dirty="0">
                <a:solidFill>
                  <a:srgbClr val="7A7973"/>
                </a:solidFill>
              </a:rPr>
              <a:t>) </a:t>
            </a:r>
            <a:r>
              <a:rPr lang="es-MX" sz="2200" dirty="0" smtClean="0">
                <a:solidFill>
                  <a:srgbClr val="7A7973"/>
                </a:solidFill>
              </a:rPr>
              <a:t>Pobreza</a:t>
            </a:r>
          </a:p>
          <a:p>
            <a:pPr>
              <a:buClr>
                <a:srgbClr val="760519"/>
              </a:buClr>
            </a:pPr>
            <a:r>
              <a:rPr lang="es-MX" sz="2200" dirty="0" smtClean="0">
                <a:solidFill>
                  <a:srgbClr val="7A7973"/>
                </a:solidFill>
              </a:rPr>
              <a:t>14</a:t>
            </a:r>
            <a:r>
              <a:rPr lang="es-MX" sz="2200" dirty="0">
                <a:solidFill>
                  <a:srgbClr val="7A7973"/>
                </a:solidFill>
              </a:rPr>
              <a:t>) </a:t>
            </a:r>
            <a:r>
              <a:rPr lang="es-MX" sz="2200" dirty="0" smtClean="0">
                <a:solidFill>
                  <a:srgbClr val="7A7973"/>
                </a:solidFill>
              </a:rPr>
              <a:t>Cáncer</a:t>
            </a:r>
          </a:p>
          <a:p>
            <a:pPr>
              <a:buClr>
                <a:srgbClr val="760519"/>
              </a:buClr>
            </a:pPr>
            <a:r>
              <a:rPr lang="es-MX" sz="2200" dirty="0" smtClean="0">
                <a:solidFill>
                  <a:srgbClr val="7A7973"/>
                </a:solidFill>
              </a:rPr>
              <a:t>15</a:t>
            </a:r>
            <a:r>
              <a:rPr lang="es-MX" sz="2200" dirty="0">
                <a:solidFill>
                  <a:srgbClr val="7A7973"/>
                </a:solidFill>
              </a:rPr>
              <a:t>) </a:t>
            </a:r>
            <a:r>
              <a:rPr lang="es-MX" sz="2200" dirty="0" smtClean="0">
                <a:solidFill>
                  <a:srgbClr val="7A7973"/>
                </a:solidFill>
              </a:rPr>
              <a:t>Violencia:</a:t>
            </a:r>
            <a:br>
              <a:rPr lang="es-MX" sz="2200" dirty="0" smtClean="0">
                <a:solidFill>
                  <a:srgbClr val="7A7973"/>
                </a:solidFill>
              </a:rPr>
            </a:br>
            <a:r>
              <a:rPr lang="es-MX" sz="2200" dirty="0" smtClean="0">
                <a:solidFill>
                  <a:srgbClr val="7A7973"/>
                </a:solidFill>
              </a:rPr>
              <a:t>       Robo</a:t>
            </a:r>
            <a:r>
              <a:rPr lang="es-MX" sz="2200" dirty="0">
                <a:solidFill>
                  <a:srgbClr val="7A7973"/>
                </a:solidFill>
              </a:rPr>
              <a:t>, Asalto, </a:t>
            </a:r>
            <a:r>
              <a:rPr lang="es-MX" sz="2200" dirty="0" smtClean="0">
                <a:solidFill>
                  <a:srgbClr val="7A7973"/>
                </a:solidFill>
              </a:rPr>
              <a:t>Secuestro</a:t>
            </a:r>
            <a:r>
              <a:rPr lang="es-MX" sz="2200" dirty="0">
                <a:solidFill>
                  <a:srgbClr val="7A7973"/>
                </a:solidFill>
              </a:rPr>
              <a:t>, </a:t>
            </a:r>
          </a:p>
          <a:p>
            <a:pPr>
              <a:buClr>
                <a:srgbClr val="760519"/>
              </a:buClr>
            </a:pPr>
            <a:r>
              <a:rPr lang="es-MX" sz="2200" dirty="0">
                <a:solidFill>
                  <a:srgbClr val="7A7973"/>
                </a:solidFill>
              </a:rPr>
              <a:t>16) Persona </a:t>
            </a:r>
            <a:r>
              <a:rPr lang="es-MX" sz="2200" dirty="0" smtClean="0">
                <a:solidFill>
                  <a:srgbClr val="7A7973"/>
                </a:solidFill>
              </a:rPr>
              <a:t>sustentable</a:t>
            </a:r>
          </a:p>
          <a:p>
            <a:pPr>
              <a:buClr>
                <a:srgbClr val="760519"/>
              </a:buClr>
            </a:pPr>
            <a:r>
              <a:rPr lang="es-MX" sz="2200" dirty="0" smtClean="0">
                <a:solidFill>
                  <a:srgbClr val="7A7973"/>
                </a:solidFill>
              </a:rPr>
              <a:t>17</a:t>
            </a:r>
            <a:r>
              <a:rPr lang="es-MX" sz="2200" dirty="0">
                <a:solidFill>
                  <a:srgbClr val="7A7973"/>
                </a:solidFill>
              </a:rPr>
              <a:t>) Familia </a:t>
            </a:r>
            <a:r>
              <a:rPr lang="es-MX" sz="2200" dirty="0" smtClean="0">
                <a:solidFill>
                  <a:srgbClr val="7A7973"/>
                </a:solidFill>
              </a:rPr>
              <a:t>sustentable</a:t>
            </a:r>
          </a:p>
          <a:p>
            <a:pPr>
              <a:buClr>
                <a:srgbClr val="760519"/>
              </a:buClr>
            </a:pPr>
            <a:r>
              <a:rPr lang="es-MX" sz="2200" dirty="0" smtClean="0">
                <a:solidFill>
                  <a:srgbClr val="7A7973"/>
                </a:solidFill>
              </a:rPr>
              <a:t>18</a:t>
            </a:r>
            <a:r>
              <a:rPr lang="es-MX" sz="2200" dirty="0">
                <a:solidFill>
                  <a:srgbClr val="7A7973"/>
                </a:solidFill>
              </a:rPr>
              <a:t>) Empresa </a:t>
            </a:r>
            <a:r>
              <a:rPr lang="es-MX" sz="2200" dirty="0" smtClean="0">
                <a:solidFill>
                  <a:srgbClr val="7A7973"/>
                </a:solidFill>
              </a:rPr>
              <a:t>sustentable</a:t>
            </a:r>
          </a:p>
          <a:p>
            <a:pPr>
              <a:buClr>
                <a:srgbClr val="760519"/>
              </a:buClr>
            </a:pPr>
            <a:r>
              <a:rPr lang="es-MX" sz="2200" dirty="0" smtClean="0">
                <a:solidFill>
                  <a:srgbClr val="7A7973"/>
                </a:solidFill>
              </a:rPr>
              <a:t>19</a:t>
            </a:r>
            <a:r>
              <a:rPr lang="es-MX" sz="2200" dirty="0">
                <a:solidFill>
                  <a:srgbClr val="7A7973"/>
                </a:solidFill>
              </a:rPr>
              <a:t>) País </a:t>
            </a:r>
            <a:r>
              <a:rPr lang="es-MX" sz="2200" dirty="0" smtClean="0">
                <a:solidFill>
                  <a:srgbClr val="7A7973"/>
                </a:solidFill>
              </a:rPr>
              <a:t>sustentable</a:t>
            </a:r>
          </a:p>
          <a:p>
            <a:pPr>
              <a:buClr>
                <a:srgbClr val="760519"/>
              </a:buClr>
            </a:pPr>
            <a:r>
              <a:rPr lang="es-MX" sz="2200" dirty="0" smtClean="0">
                <a:solidFill>
                  <a:srgbClr val="7A7973"/>
                </a:solidFill>
              </a:rPr>
              <a:t>20</a:t>
            </a:r>
            <a:r>
              <a:rPr lang="es-MX" sz="2200" dirty="0">
                <a:solidFill>
                  <a:srgbClr val="7A7973"/>
                </a:solidFill>
              </a:rPr>
              <a:t>) Mundo </a:t>
            </a:r>
            <a:r>
              <a:rPr lang="es-MX" sz="2200" dirty="0" smtClean="0">
                <a:solidFill>
                  <a:srgbClr val="7A7973"/>
                </a:solidFill>
              </a:rPr>
              <a:t>sustentable</a:t>
            </a:r>
          </a:p>
          <a:p>
            <a:pPr>
              <a:buClr>
                <a:srgbClr val="760519"/>
              </a:buClr>
            </a:pPr>
            <a:r>
              <a:rPr lang="es-MX" sz="2200" dirty="0" smtClean="0">
                <a:solidFill>
                  <a:srgbClr val="7A7973"/>
                </a:solidFill>
              </a:rPr>
              <a:t>21</a:t>
            </a:r>
            <a:r>
              <a:rPr lang="es-MX" sz="2200" dirty="0">
                <a:solidFill>
                  <a:srgbClr val="7A7973"/>
                </a:solidFill>
              </a:rPr>
              <a:t>) Quiero ser persona </a:t>
            </a:r>
            <a:r>
              <a:rPr lang="es-MX" sz="2200" dirty="0" smtClean="0">
                <a:solidFill>
                  <a:srgbClr val="7A7973"/>
                </a:solidFill>
              </a:rPr>
              <a:t/>
            </a:r>
            <a:br>
              <a:rPr lang="es-MX" sz="2200" dirty="0" smtClean="0">
                <a:solidFill>
                  <a:srgbClr val="7A7973"/>
                </a:solidFill>
              </a:rPr>
            </a:br>
            <a:r>
              <a:rPr lang="es-MX" sz="2200" dirty="0" smtClean="0">
                <a:solidFill>
                  <a:srgbClr val="7A7973"/>
                </a:solidFill>
              </a:rPr>
              <a:t>       sustentable </a:t>
            </a:r>
            <a:r>
              <a:rPr lang="es-MX" sz="2200" dirty="0">
                <a:solidFill>
                  <a:srgbClr val="7A7973"/>
                </a:solidFill>
              </a:rPr>
              <a:t>y competitiva.</a:t>
            </a:r>
          </a:p>
          <a:p>
            <a:endParaRPr lang="es-MX" dirty="0"/>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6.- Qué retos tenemos</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spTree>
    <p:extLst>
      <p:ext uri="{BB962C8B-B14F-4D97-AF65-F5344CB8AC3E}">
        <p14:creationId xmlns:p14="http://schemas.microsoft.com/office/powerpoint/2010/main" val="16307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052736"/>
            <a:ext cx="7355160" cy="5119463"/>
          </a:xfrm>
        </p:spPr>
        <p:txBody>
          <a:bodyPr anchor="t">
            <a:normAutofit/>
          </a:bodyPr>
          <a:lstStyle/>
          <a:p>
            <a:pPr>
              <a:spcBef>
                <a:spcPts val="600"/>
              </a:spcBef>
              <a:spcAft>
                <a:spcPts val="600"/>
              </a:spcAft>
              <a:buClr>
                <a:srgbClr val="760519"/>
              </a:buClr>
            </a:pPr>
            <a:r>
              <a:rPr lang="es-MX" sz="2200" dirty="0">
                <a:solidFill>
                  <a:srgbClr val="7A7973"/>
                </a:solidFill>
              </a:rPr>
              <a:t>Estas ideologías son un suicidio colectivo en la actualidad y Carlos Llano plantea la solución: “El hombre se define por su espíritu”.</a:t>
            </a:r>
          </a:p>
          <a:p>
            <a:pPr>
              <a:spcBef>
                <a:spcPts val="600"/>
              </a:spcBef>
              <a:spcAft>
                <a:spcPts val="600"/>
              </a:spcAft>
              <a:buClr>
                <a:srgbClr val="760519"/>
              </a:buClr>
            </a:pPr>
            <a:r>
              <a:rPr lang="es-MX" sz="2200" dirty="0">
                <a:solidFill>
                  <a:srgbClr val="7A7973"/>
                </a:solidFill>
              </a:rPr>
              <a:t>La razón es que ninguna de las dos ideologías desarrolla el espíritu del ser humano, sino sólo el materialismo.</a:t>
            </a:r>
          </a:p>
          <a:p>
            <a:endParaRPr lang="es-MX" dirty="0"/>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7.- Solución entre capitalismo y comunismo</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4736" y="3140968"/>
            <a:ext cx="3901440" cy="2599944"/>
          </a:xfrm>
          <a:prstGeom prst="rect">
            <a:avLst/>
          </a:prstGeom>
        </p:spPr>
      </p:pic>
    </p:spTree>
    <p:extLst>
      <p:ext uri="{BB962C8B-B14F-4D97-AF65-F5344CB8AC3E}">
        <p14:creationId xmlns:p14="http://schemas.microsoft.com/office/powerpoint/2010/main" val="34599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l="24392" t="398" b="-1"/>
          <a:stretch/>
        </p:blipFill>
        <p:spPr>
          <a:xfrm flipV="1">
            <a:off x="6020" y="0"/>
            <a:ext cx="8676456" cy="6858000"/>
          </a:xfrm>
          <a:prstGeom prst="rect">
            <a:avLst/>
          </a:prstGeom>
        </p:spPr>
      </p:pic>
      <p:sp>
        <p:nvSpPr>
          <p:cNvPr id="3" name="2 Marcador de contenido"/>
          <p:cNvSpPr>
            <a:spLocks noGrp="1"/>
          </p:cNvSpPr>
          <p:nvPr>
            <p:ph idx="1"/>
          </p:nvPr>
        </p:nvSpPr>
        <p:spPr>
          <a:xfrm>
            <a:off x="457200" y="1333873"/>
            <a:ext cx="3887048" cy="5119463"/>
          </a:xfrm>
        </p:spPr>
        <p:txBody>
          <a:bodyPr anchor="t">
            <a:normAutofit/>
          </a:bodyPr>
          <a:lstStyle/>
          <a:p>
            <a:pPr algn="just">
              <a:spcBef>
                <a:spcPts val="600"/>
              </a:spcBef>
              <a:spcAft>
                <a:spcPts val="600"/>
              </a:spcAft>
              <a:buClr>
                <a:srgbClr val="760519"/>
              </a:buClr>
            </a:pPr>
            <a:r>
              <a:rPr lang="es-MX" sz="2000" dirty="0">
                <a:solidFill>
                  <a:srgbClr val="7A7973"/>
                </a:solidFill>
              </a:rPr>
              <a:t>El espíritu es la culminación de la cadena aristotélica que Carlos Llano nos enseñaba: Matemática-Física-Filosofía-Teología natural. En esta última, llamada también Teodicea, se estudia el Ser Perfecto, creador del universo, que es espíritu</a:t>
            </a:r>
            <a:r>
              <a:rPr lang="es-MX" sz="2000" dirty="0" smtClean="0">
                <a:solidFill>
                  <a:srgbClr val="7A7973"/>
                </a:solidFill>
              </a:rPr>
              <a:t>.</a:t>
            </a:r>
            <a:endParaRPr lang="es-MX" sz="2000" dirty="0">
              <a:solidFill>
                <a:srgbClr val="7A7973"/>
              </a:solidFill>
            </a:endParaRPr>
          </a:p>
        </p:txBody>
      </p:sp>
      <p:sp>
        <p:nvSpPr>
          <p:cNvPr id="2" name="1 Título"/>
          <p:cNvSpPr>
            <a:spLocks noGrp="1"/>
          </p:cNvSpPr>
          <p:nvPr>
            <p:ph type="title"/>
          </p:nvPr>
        </p:nvSpPr>
        <p:spPr>
          <a:xfrm>
            <a:off x="395536" y="332656"/>
            <a:ext cx="7300664" cy="648072"/>
          </a:xfrm>
        </p:spPr>
        <p:txBody>
          <a:bodyPr>
            <a:normAutofit/>
          </a:bodyPr>
          <a:lstStyle/>
          <a:p>
            <a:pPr algn="l"/>
            <a:r>
              <a:rPr lang="es-MX" sz="3200" dirty="0" smtClean="0">
                <a:solidFill>
                  <a:srgbClr val="760519"/>
                </a:solidFill>
                <a:latin typeface="Calibri Light" pitchFamily="34" charset="0"/>
              </a:rPr>
              <a:t>8.- La cadena aristotélica</a:t>
            </a:r>
            <a:endParaRPr lang="es-MX" sz="3200" dirty="0">
              <a:solidFill>
                <a:srgbClr val="760519"/>
              </a:solidFill>
              <a:latin typeface="Calibri Light"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43" y="0"/>
            <a:ext cx="488069" cy="6858000"/>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67" y="5984153"/>
            <a:ext cx="2407901" cy="816967"/>
          </a:xfrm>
          <a:prstGeom prst="rect">
            <a:avLst/>
          </a:prstGeom>
        </p:spPr>
      </p:pic>
      <p:pic>
        <p:nvPicPr>
          <p:cNvPr id="7" name="6 Imagen"/>
          <p:cNvPicPr>
            <a:picLocks noChangeAspect="1"/>
          </p:cNvPicPr>
          <p:nvPr/>
        </p:nvPicPr>
        <p:blipFill rotWithShape="1">
          <a:blip r:embed="rId6">
            <a:extLst>
              <a:ext uri="{28A0092B-C50C-407E-A947-70E740481C1C}">
                <a14:useLocalDpi xmlns:a14="http://schemas.microsoft.com/office/drawing/2010/main" val="0"/>
              </a:ext>
            </a:extLst>
          </a:blip>
          <a:srcRect l="32326" t="4335" r="27510" b="2285"/>
          <a:stretch/>
        </p:blipFill>
        <p:spPr>
          <a:xfrm>
            <a:off x="4689761" y="1340768"/>
            <a:ext cx="3338623" cy="4460153"/>
          </a:xfrm>
          <a:prstGeom prst="rect">
            <a:avLst/>
          </a:prstGeom>
        </p:spPr>
      </p:pic>
    </p:spTree>
    <p:extLst>
      <p:ext uri="{BB962C8B-B14F-4D97-AF65-F5344CB8AC3E}">
        <p14:creationId xmlns:p14="http://schemas.microsoft.com/office/powerpoint/2010/main" val="159769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397</TotalTime>
  <Words>895</Words>
  <Application>Microsoft Office PowerPoint</Application>
  <PresentationFormat>Presentación en pantalla (4:3)</PresentationFormat>
  <Paragraphs>72</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Compuesto</vt:lpstr>
      <vt:lpstr>Proyecto para dignificar la imagen y trabajo del empresario y de la empresa</vt:lpstr>
      <vt:lpstr>1.- Semblanza del empresario</vt:lpstr>
      <vt:lpstr>2.- Primer Congreso Internacional:       Queremos vivir en un país de primer mundo.</vt:lpstr>
      <vt:lpstr>3.- Qué queremos</vt:lpstr>
      <vt:lpstr>4.- La aspiración de todo ser humano</vt:lpstr>
      <vt:lpstr>5.- La Fundación Consejo de Sabiduría, A.C.</vt:lpstr>
      <vt:lpstr>6.- Qué retos tenemos</vt:lpstr>
      <vt:lpstr>7.- Solución entre capitalismo y comunismo</vt:lpstr>
      <vt:lpstr>8.- La cadena aristotélica</vt:lpstr>
      <vt:lpstr>9.- Somos espíritu, mente y cuerpo</vt:lpstr>
      <vt:lpstr>10.- La ciencia cambia al mundo: Galileo</vt:lpstr>
      <vt:lpstr>11.- La ciencia cambia al mundo: Newton</vt:lpstr>
      <vt:lpstr>12.- La ciencia cambia al mundo: Einstein</vt:lpstr>
      <vt:lpstr>13.- La ciencia cambia al mundo: Luthe</vt:lpstr>
      <vt:lpstr>14.- La red neuronal incluye la energía del amor</vt:lpstr>
      <vt:lpstr>15.- Postulado de redes neuronales</vt:lpstr>
      <vt:lpstr>16.- Causa de los malestares</vt:lpstr>
      <vt:lpstr>17.- La matemática y la física son ciencias importantes</vt:lpstr>
      <vt:lpstr>18.- La Empresa del Siglo XXI resuelve los retos</vt:lpstr>
      <vt:lpstr>19.- Se requiere la organización CERO corrupción</vt:lpstr>
      <vt:lpstr>20.- Las redes neuronales son solución</vt:lpstr>
      <vt:lpstr>21.- La acción es el Club ESTO:         Esto no lo quiero en mi país </vt:lpstr>
    </vt:vector>
  </TitlesOfParts>
  <Company>SQM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investigación y el futuro de la humanidad</dc:title>
  <dc:creator>Diego Reyes</dc:creator>
  <cp:lastModifiedBy>Diego Reyes</cp:lastModifiedBy>
  <cp:revision>31</cp:revision>
  <dcterms:created xsi:type="dcterms:W3CDTF">2017-08-01T22:30:02Z</dcterms:created>
  <dcterms:modified xsi:type="dcterms:W3CDTF">2017-08-08T21:52:52Z</dcterms:modified>
</cp:coreProperties>
</file>